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6858000" cy="9144000"/>
  <p:embeddedFontLst>
    <p:embeddedFont>
      <p:font typeface="Arial Black" panose="020B0A04020102020204" pitchFamily="34" charset="0"/>
      <p:regular r:id="rId56"/>
      <p:bold r:id="rId57"/>
    </p:embeddedFont>
    <p:embeddedFont>
      <p:font typeface="Calibri" panose="020F0502020204030204" pitchFamily="34" charset="0"/>
      <p:regular r:id="rId58"/>
      <p:bold r:id="rId59"/>
      <p:italic r:id="rId60"/>
      <p:boldItalic r:id="rId61"/>
    </p:embeddedFont>
    <p:embeddedFont>
      <p:font typeface="Helvetica Neue" panose="020B0604020202020204" charset="0"/>
      <p:regular r:id="rId62"/>
      <p:bold r:id="rId63"/>
      <p:italic r:id="rId64"/>
      <p:boldItalic r:id="rId65"/>
    </p:embeddedFont>
    <p:embeddedFont>
      <p:font typeface="Jacques Francois Shadow" panose="020B0604020202020204" charset="0"/>
      <p:regular r:id="rId66"/>
    </p:embeddedFont>
    <p:embeddedFont>
      <p:font typeface="Verdana" panose="020B0604030504040204" pitchFamily="3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458382-9D61-4239-8F09-BA9AFD75A316}">
  <a:tblStyle styleId="{18458382-9D61-4239-8F09-BA9AFD75A31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114" d="100"/>
          <a:sy n="114" d="100"/>
        </p:scale>
        <p:origin x="156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6" name="Google Shape;76;p1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7" name="Google Shape;77;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4" name="Google Shape;84;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 name="Google Shape;90;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6" name="Google Shape;96;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42900"/>
            <a:ext cx="7772400" cy="1104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8200" y="1752600"/>
            <a:ext cx="38100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4"/>
          <p:cNvSpPr txBox="1">
            <a:spLocks noGrp="1"/>
          </p:cNvSpPr>
          <p:nvPr>
            <p:ph type="body" idx="2"/>
          </p:nvPr>
        </p:nvSpPr>
        <p:spPr>
          <a:xfrm>
            <a:off x="4800600" y="1752600"/>
            <a:ext cx="38100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3" name="Google Shape;53;p8"/>
          <p:cNvSpPr txBox="1">
            <a:spLocks noGrp="1"/>
          </p:cNvSpPr>
          <p:nvPr>
            <p:ph type="body" idx="2"/>
          </p:nvPr>
        </p:nvSpPr>
        <p:spPr>
          <a:xfrm>
            <a:off x="4648200" y="1981200"/>
            <a:ext cx="3810000" cy="1981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4" name="Google Shape;54;p8"/>
          <p:cNvSpPr txBox="1">
            <a:spLocks noGrp="1"/>
          </p:cNvSpPr>
          <p:nvPr>
            <p:ph type="body" idx="3"/>
          </p:nvPr>
        </p:nvSpPr>
        <p:spPr>
          <a:xfrm>
            <a:off x="4648200" y="4114800"/>
            <a:ext cx="3810000" cy="1981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61" name="Google Shape;61;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7" name="Google Shape;67;p1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8" name="Google Shape;68;p1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9" name="Google Shape;69;p1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0" name="Google Shape;70;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6E3BC"/>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AU" b="1"/>
              <a:t>MARC 040</a:t>
            </a:r>
            <a:br>
              <a:rPr lang="en-AU" b="1"/>
            </a:br>
            <a:r>
              <a:rPr lang="en-AU" b="1"/>
              <a:t>Manage Fuel Systems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AU" b="1"/>
              <a:t>Refuelling Emergency's</a:t>
            </a:r>
            <a:endParaRPr/>
          </a:p>
        </p:txBody>
      </p:sp>
      <p:sp>
        <p:nvSpPr>
          <p:cNvPr id="162" name="Google Shape;162;p24"/>
          <p:cNvSpPr txBox="1">
            <a:spLocks noGrp="1"/>
          </p:cNvSpPr>
          <p:nvPr>
            <p:ph type="body" idx="1"/>
          </p:nvPr>
        </p:nvSpPr>
        <p:spPr>
          <a:xfrm>
            <a:off x="457200" y="1196752"/>
            <a:ext cx="8229600" cy="532859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AU"/>
              <a:t>Transfer pressure to high, ask for reduction in flow rate and pressure.</a:t>
            </a:r>
            <a:endParaRPr/>
          </a:p>
          <a:p>
            <a:pPr marL="342900" lvl="0" indent="-342900" algn="l" rtl="0">
              <a:spcBef>
                <a:spcPts val="640"/>
              </a:spcBef>
              <a:spcAft>
                <a:spcPts val="0"/>
              </a:spcAft>
              <a:buClr>
                <a:schemeClr val="dk1"/>
              </a:buClr>
              <a:buSzPts val="3200"/>
              <a:buChar char="•"/>
            </a:pPr>
            <a:r>
              <a:rPr lang="en-AU"/>
              <a:t>Fuel going to wrong tanks, open valve to correct tank and then close off wrong tank never close of valves from delivery manifold as supply hose may burst always consult bunker control staff before closing any valves</a:t>
            </a:r>
            <a:endParaRPr/>
          </a:p>
          <a:p>
            <a:pPr marL="342900" lvl="0" indent="-342900" algn="l" rtl="0">
              <a:spcBef>
                <a:spcPts val="640"/>
              </a:spcBef>
              <a:spcAft>
                <a:spcPts val="0"/>
              </a:spcAft>
              <a:buClr>
                <a:schemeClr val="dk1"/>
              </a:buClr>
              <a:buSzPts val="3200"/>
              <a:buChar char="•"/>
            </a:pPr>
            <a:r>
              <a:rPr lang="en-AU"/>
              <a:t>Stop the flow immediately, if in any doubt.</a:t>
            </a:r>
            <a:endParaRPr/>
          </a:p>
          <a:p>
            <a:pPr marL="342900" lvl="0" indent="-342900" algn="l" rtl="0">
              <a:spcBef>
                <a:spcPts val="640"/>
              </a:spcBef>
              <a:spcAft>
                <a:spcPts val="0"/>
              </a:spcAft>
              <a:buClr>
                <a:schemeClr val="dk1"/>
              </a:buClr>
              <a:buSzPts val="3200"/>
              <a:buChar char="•"/>
            </a:pPr>
            <a:r>
              <a:rPr lang="en-AU"/>
              <a:t>Incident report for any fire/explosion POLREP for any spill enter details in ships log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1258888" y="125413"/>
            <a:ext cx="6840537" cy="1287462"/>
          </a:xfrm>
          <a:prstGeom prst="rect">
            <a:avLst/>
          </a:prstGeom>
          <a:solidFill>
            <a:schemeClr val="accent5"/>
          </a:solidFill>
          <a:ln w="9525" cap="flat" cmpd="sng">
            <a:solidFill>
              <a:srgbClr val="CC0066"/>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CC0066"/>
              </a:buClr>
              <a:buSzPts val="3600"/>
              <a:buFont typeface="Verdana"/>
              <a:buNone/>
            </a:pPr>
            <a:r>
              <a:rPr lang="en-AU" sz="3600">
                <a:solidFill>
                  <a:srgbClr val="CC0066"/>
                </a:solidFill>
                <a:latin typeface="Verdana"/>
                <a:ea typeface="Verdana"/>
                <a:cs typeface="Verdana"/>
                <a:sym typeface="Verdana"/>
              </a:rPr>
              <a:t>Legislation</a:t>
            </a:r>
            <a:br>
              <a:rPr lang="en-AU" sz="3600">
                <a:solidFill>
                  <a:srgbClr val="CC0066"/>
                </a:solidFill>
                <a:latin typeface="Verdana"/>
                <a:ea typeface="Verdana"/>
                <a:cs typeface="Verdana"/>
                <a:sym typeface="Verdana"/>
              </a:rPr>
            </a:br>
            <a:r>
              <a:rPr lang="en-AU" sz="3600">
                <a:solidFill>
                  <a:srgbClr val="CC0066"/>
                </a:solidFill>
                <a:latin typeface="Verdana"/>
                <a:ea typeface="Verdana"/>
                <a:cs typeface="Verdana"/>
                <a:sym typeface="Verdana"/>
              </a:rPr>
              <a:t>Fuel Tanks Requirements</a:t>
            </a:r>
            <a:endParaRPr/>
          </a:p>
        </p:txBody>
      </p:sp>
      <p:pic>
        <p:nvPicPr>
          <p:cNvPr id="168" name="Google Shape;168;p25" descr="Fuel tank 2"/>
          <p:cNvPicPr preferRelativeResize="0">
            <a:picLocks noGrp="1"/>
          </p:cNvPicPr>
          <p:nvPr>
            <p:ph type="body" idx="1"/>
          </p:nvPr>
        </p:nvPicPr>
        <p:blipFill rotWithShape="1">
          <a:blip r:embed="rId3">
            <a:alphaModFix/>
          </a:blip>
          <a:srcRect/>
          <a:stretch/>
        </p:blipFill>
        <p:spPr>
          <a:xfrm>
            <a:off x="3059113" y="1646238"/>
            <a:ext cx="5976937" cy="4492625"/>
          </a:xfrm>
          <a:prstGeom prst="rect">
            <a:avLst/>
          </a:prstGeom>
          <a:noFill/>
          <a:ln w="9525" cap="flat" cmpd="sng">
            <a:solidFill>
              <a:schemeClr val="lt2"/>
            </a:solidFill>
            <a:prstDash val="solid"/>
            <a:miter lim="800000"/>
            <a:headEnd type="none" w="sm" len="sm"/>
            <a:tailEnd type="none" w="sm" len="sm"/>
          </a:ln>
        </p:spPr>
      </p:pic>
      <p:sp>
        <p:nvSpPr>
          <p:cNvPr id="169" name="Google Shape;169;p25"/>
          <p:cNvSpPr txBox="1"/>
          <p:nvPr/>
        </p:nvSpPr>
        <p:spPr>
          <a:xfrm>
            <a:off x="34925" y="1628775"/>
            <a:ext cx="3044825" cy="4116388"/>
          </a:xfrm>
          <a:prstGeom prst="rect">
            <a:avLst/>
          </a:prstGeom>
          <a:noFill/>
          <a:ln>
            <a:noFill/>
          </a:ln>
        </p:spPr>
        <p:txBody>
          <a:bodyPr spcFirstLastPara="1" wrap="square" lIns="91425" tIns="45700" rIns="91425" bIns="45700" anchor="t" anchorCtr="0">
            <a:noAutofit/>
          </a:bodyPr>
          <a:lstStyle/>
          <a:p>
            <a:pPr marL="0" marR="0" lvl="0" indent="-101600" algn="l" rtl="0">
              <a:spcBef>
                <a:spcPts val="0"/>
              </a:spcBef>
              <a:spcAft>
                <a:spcPts val="0"/>
              </a:spcAft>
              <a:buClr>
                <a:srgbClr val="CC0066"/>
              </a:buClr>
              <a:buSzPts val="1600"/>
              <a:buFont typeface="Verdana"/>
              <a:buChar char="•"/>
            </a:pPr>
            <a:r>
              <a:rPr lang="en-AU" sz="1600" b="1">
                <a:solidFill>
                  <a:srgbClr val="CC0066"/>
                </a:solidFill>
                <a:latin typeface="Verdana"/>
                <a:ea typeface="Verdana"/>
                <a:cs typeface="Verdana"/>
                <a:sym typeface="Verdana"/>
              </a:rPr>
              <a:t>Vented to atmosphere</a:t>
            </a:r>
            <a:endParaRPr/>
          </a:p>
          <a:p>
            <a:pPr marL="0" marR="0" lvl="0" indent="0" algn="l" rtl="0">
              <a:spcBef>
                <a:spcPts val="0"/>
              </a:spcBef>
              <a:spcAft>
                <a:spcPts val="0"/>
              </a:spcAft>
              <a:buClr>
                <a:srgbClr val="CC0066"/>
              </a:buClr>
              <a:buSzPts val="800"/>
              <a:buFont typeface="Verdana"/>
              <a:buNone/>
            </a:pPr>
            <a:endParaRPr sz="800" b="1">
              <a:solidFill>
                <a:srgbClr val="CC0066"/>
              </a:solidFill>
              <a:latin typeface="Verdana"/>
              <a:ea typeface="Verdana"/>
              <a:cs typeface="Verdana"/>
              <a:sym typeface="Verdana"/>
            </a:endParaRPr>
          </a:p>
          <a:p>
            <a:pPr marL="0" marR="0" lvl="0" indent="-101600" algn="l" rtl="0">
              <a:spcBef>
                <a:spcPts val="0"/>
              </a:spcBef>
              <a:spcAft>
                <a:spcPts val="0"/>
              </a:spcAft>
              <a:buClr>
                <a:srgbClr val="CC0066"/>
              </a:buClr>
              <a:buSzPts val="1600"/>
              <a:buFont typeface="Verdana"/>
              <a:buChar char="•"/>
            </a:pPr>
            <a:r>
              <a:rPr lang="en-AU" sz="1600" b="1">
                <a:solidFill>
                  <a:srgbClr val="CC0066"/>
                </a:solidFill>
                <a:latin typeface="Verdana"/>
                <a:ea typeface="Verdana"/>
                <a:cs typeface="Verdana"/>
                <a:sym typeface="Verdana"/>
              </a:rPr>
              <a:t>Gooseneck Breather</a:t>
            </a:r>
            <a:endParaRPr/>
          </a:p>
          <a:p>
            <a:pPr marL="0" marR="0" lvl="0" indent="0" algn="l" rtl="0">
              <a:spcBef>
                <a:spcPts val="0"/>
              </a:spcBef>
              <a:spcAft>
                <a:spcPts val="0"/>
              </a:spcAft>
              <a:buClr>
                <a:srgbClr val="CC0066"/>
              </a:buClr>
              <a:buSzPts val="800"/>
              <a:buFont typeface="Verdana"/>
              <a:buNone/>
            </a:pPr>
            <a:endParaRPr sz="800" b="1">
              <a:solidFill>
                <a:srgbClr val="CC0066"/>
              </a:solidFill>
              <a:latin typeface="Verdana"/>
              <a:ea typeface="Verdana"/>
              <a:cs typeface="Verdana"/>
              <a:sym typeface="Verdana"/>
            </a:endParaRPr>
          </a:p>
          <a:p>
            <a:pPr marL="0" marR="0" lvl="0" indent="-101600" algn="l" rtl="0">
              <a:spcBef>
                <a:spcPts val="0"/>
              </a:spcBef>
              <a:spcAft>
                <a:spcPts val="0"/>
              </a:spcAft>
              <a:buClr>
                <a:srgbClr val="CC0066"/>
              </a:buClr>
              <a:buSzPts val="1600"/>
              <a:buFont typeface="Verdana"/>
              <a:buChar char="•"/>
            </a:pPr>
            <a:r>
              <a:rPr lang="en-AU" sz="1600" b="1">
                <a:solidFill>
                  <a:srgbClr val="CC0066"/>
                </a:solidFill>
                <a:latin typeface="Verdana"/>
                <a:ea typeface="Verdana"/>
                <a:cs typeface="Verdana"/>
                <a:sym typeface="Verdana"/>
              </a:rPr>
              <a:t>Flame trap in breather </a:t>
            </a:r>
            <a:endParaRPr/>
          </a:p>
          <a:p>
            <a:pPr marL="0" marR="0" lvl="0" indent="0" algn="l" rtl="0">
              <a:spcBef>
                <a:spcPts val="0"/>
              </a:spcBef>
              <a:spcAft>
                <a:spcPts val="0"/>
              </a:spcAft>
              <a:buNone/>
            </a:pPr>
            <a:r>
              <a:rPr lang="en-AU" sz="1600" b="1">
                <a:solidFill>
                  <a:srgbClr val="CC0066"/>
                </a:solidFill>
                <a:latin typeface="Verdana"/>
                <a:ea typeface="Verdana"/>
                <a:cs typeface="Verdana"/>
                <a:sym typeface="Verdana"/>
              </a:rPr>
              <a:t>  if vent greater than     </a:t>
            </a:r>
            <a:endParaRPr/>
          </a:p>
          <a:p>
            <a:pPr marL="0" marR="0" lvl="0" indent="0" algn="l" rtl="0">
              <a:spcBef>
                <a:spcPts val="0"/>
              </a:spcBef>
              <a:spcAft>
                <a:spcPts val="0"/>
              </a:spcAft>
              <a:buNone/>
            </a:pPr>
            <a:r>
              <a:rPr lang="en-AU" sz="1600" b="1">
                <a:solidFill>
                  <a:srgbClr val="CC0066"/>
                </a:solidFill>
                <a:latin typeface="Verdana"/>
                <a:ea typeface="Verdana"/>
                <a:cs typeface="Verdana"/>
                <a:sym typeface="Verdana"/>
              </a:rPr>
              <a:t>  18mm diameter</a:t>
            </a:r>
            <a:endParaRPr/>
          </a:p>
          <a:p>
            <a:pPr marL="0" marR="0" lvl="0" indent="0" algn="l" rtl="0">
              <a:spcBef>
                <a:spcPts val="0"/>
              </a:spcBef>
              <a:spcAft>
                <a:spcPts val="0"/>
              </a:spcAft>
              <a:buClr>
                <a:srgbClr val="CC0066"/>
              </a:buClr>
              <a:buSzPts val="1600"/>
              <a:buFont typeface="Verdana"/>
              <a:buNone/>
            </a:pPr>
            <a:endParaRPr sz="1600" b="1">
              <a:solidFill>
                <a:srgbClr val="CC0066"/>
              </a:solidFill>
              <a:latin typeface="Verdana"/>
              <a:ea typeface="Verdana"/>
              <a:cs typeface="Verdana"/>
              <a:sym typeface="Verdana"/>
            </a:endParaRPr>
          </a:p>
          <a:p>
            <a:pPr marL="0" marR="0" lvl="0" indent="-88900" algn="l" rtl="0">
              <a:spcBef>
                <a:spcPts val="0"/>
              </a:spcBef>
              <a:spcAft>
                <a:spcPts val="0"/>
              </a:spcAft>
              <a:buClr>
                <a:srgbClr val="CC0066"/>
              </a:buClr>
              <a:buSzPts val="1400"/>
              <a:buFont typeface="Verdana"/>
              <a:buChar char="•"/>
            </a:pPr>
            <a:r>
              <a:rPr lang="en-AU" sz="1400" b="1">
                <a:solidFill>
                  <a:srgbClr val="CC0066"/>
                </a:solidFill>
                <a:latin typeface="Verdana"/>
                <a:ea typeface="Verdana"/>
                <a:cs typeface="Verdana"/>
                <a:sym typeface="Verdana"/>
              </a:rPr>
              <a:t>Filler outside of vessel</a:t>
            </a:r>
            <a:endParaRPr/>
          </a:p>
          <a:p>
            <a:pPr marL="0" marR="0" lvl="0" indent="0" algn="l" rtl="0">
              <a:spcBef>
                <a:spcPts val="0"/>
              </a:spcBef>
              <a:spcAft>
                <a:spcPts val="0"/>
              </a:spcAft>
              <a:buClr>
                <a:srgbClr val="CC0066"/>
              </a:buClr>
              <a:buSzPts val="800"/>
              <a:buFont typeface="Verdana"/>
              <a:buNone/>
            </a:pPr>
            <a:endParaRPr sz="800" b="1">
              <a:solidFill>
                <a:srgbClr val="CC0066"/>
              </a:solidFill>
              <a:latin typeface="Verdana"/>
              <a:ea typeface="Verdana"/>
              <a:cs typeface="Verdana"/>
              <a:sym typeface="Verdana"/>
            </a:endParaRPr>
          </a:p>
          <a:p>
            <a:pPr marL="0" marR="0" lvl="0" indent="-88900" algn="l" rtl="0">
              <a:spcBef>
                <a:spcPts val="0"/>
              </a:spcBef>
              <a:spcAft>
                <a:spcPts val="0"/>
              </a:spcAft>
              <a:buClr>
                <a:srgbClr val="CC0066"/>
              </a:buClr>
              <a:buSzPts val="1400"/>
              <a:buFont typeface="Verdana"/>
              <a:buChar char="•"/>
            </a:pPr>
            <a:r>
              <a:rPr lang="en-AU" sz="1400" b="1">
                <a:solidFill>
                  <a:srgbClr val="CC0066"/>
                </a:solidFill>
                <a:latin typeface="Verdana"/>
                <a:ea typeface="Verdana"/>
                <a:cs typeface="Verdana"/>
                <a:sym typeface="Verdana"/>
              </a:rPr>
              <a:t>Remote Fuel Shut-off</a:t>
            </a:r>
            <a:endParaRPr/>
          </a:p>
          <a:p>
            <a:pPr marL="0" marR="0" lvl="0" indent="0" algn="l" rtl="0">
              <a:spcBef>
                <a:spcPts val="0"/>
              </a:spcBef>
              <a:spcAft>
                <a:spcPts val="0"/>
              </a:spcAft>
              <a:buClr>
                <a:srgbClr val="CC0066"/>
              </a:buClr>
              <a:buSzPts val="800"/>
              <a:buFont typeface="Verdana"/>
              <a:buNone/>
            </a:pPr>
            <a:endParaRPr sz="800" b="1">
              <a:solidFill>
                <a:srgbClr val="CC0066"/>
              </a:solidFill>
              <a:latin typeface="Verdana"/>
              <a:ea typeface="Verdana"/>
              <a:cs typeface="Verdana"/>
              <a:sym typeface="Verdana"/>
            </a:endParaRPr>
          </a:p>
          <a:p>
            <a:pPr marL="0" marR="0" lvl="0" indent="-88900" algn="l" rtl="0">
              <a:spcBef>
                <a:spcPts val="0"/>
              </a:spcBef>
              <a:spcAft>
                <a:spcPts val="0"/>
              </a:spcAft>
              <a:buClr>
                <a:srgbClr val="CC0066"/>
              </a:buClr>
              <a:buSzPts val="1400"/>
              <a:buFont typeface="Verdana"/>
              <a:buChar char="•"/>
            </a:pPr>
            <a:r>
              <a:rPr lang="en-AU" sz="1400" b="1">
                <a:solidFill>
                  <a:srgbClr val="CC0066"/>
                </a:solidFill>
                <a:latin typeface="Verdana"/>
                <a:ea typeface="Verdana"/>
                <a:cs typeface="Verdana"/>
                <a:sym typeface="Verdana"/>
              </a:rPr>
              <a:t>Drain (sludge) cock</a:t>
            </a:r>
            <a:endParaRPr/>
          </a:p>
          <a:p>
            <a:pPr marL="0" marR="0" lvl="0" indent="0" algn="l" rtl="0">
              <a:spcBef>
                <a:spcPts val="0"/>
              </a:spcBef>
              <a:spcAft>
                <a:spcPts val="0"/>
              </a:spcAft>
              <a:buClr>
                <a:srgbClr val="CC0066"/>
              </a:buClr>
              <a:buSzPts val="800"/>
              <a:buFont typeface="Verdana"/>
              <a:buNone/>
            </a:pPr>
            <a:endParaRPr sz="800" b="1">
              <a:solidFill>
                <a:srgbClr val="CC0066"/>
              </a:solidFill>
              <a:latin typeface="Verdana"/>
              <a:ea typeface="Verdana"/>
              <a:cs typeface="Verdana"/>
              <a:sym typeface="Verdana"/>
            </a:endParaRPr>
          </a:p>
          <a:p>
            <a:pPr marL="0" marR="0" lvl="0" indent="-88900" algn="l" rtl="0">
              <a:spcBef>
                <a:spcPts val="0"/>
              </a:spcBef>
              <a:spcAft>
                <a:spcPts val="0"/>
              </a:spcAft>
              <a:buClr>
                <a:srgbClr val="CC0066"/>
              </a:buClr>
              <a:buSzPts val="1400"/>
              <a:buFont typeface="Verdana"/>
              <a:buChar char="•"/>
            </a:pPr>
            <a:r>
              <a:rPr lang="en-AU" sz="1400" b="1">
                <a:solidFill>
                  <a:srgbClr val="CC0066"/>
                </a:solidFill>
                <a:latin typeface="Verdana"/>
                <a:ea typeface="Verdana"/>
                <a:cs typeface="Verdana"/>
                <a:sym typeface="Verdana"/>
              </a:rPr>
              <a:t>Sounding Pipe (or Sight </a:t>
            </a:r>
            <a:endParaRPr/>
          </a:p>
          <a:p>
            <a:pPr marL="0" marR="0" lvl="0" indent="0" algn="l" rtl="0">
              <a:spcBef>
                <a:spcPts val="0"/>
              </a:spcBef>
              <a:spcAft>
                <a:spcPts val="0"/>
              </a:spcAft>
              <a:buNone/>
            </a:pPr>
            <a:r>
              <a:rPr lang="en-AU" sz="1400" b="1">
                <a:solidFill>
                  <a:srgbClr val="CC0066"/>
                </a:solidFill>
                <a:latin typeface="Verdana"/>
                <a:ea typeface="Verdana"/>
                <a:cs typeface="Verdana"/>
                <a:sym typeface="Verdana"/>
              </a:rPr>
              <a:t>  Gauge w/- self closing    </a:t>
            </a:r>
            <a:endParaRPr/>
          </a:p>
          <a:p>
            <a:pPr marL="0" marR="0" lvl="0" indent="0" algn="l" rtl="0">
              <a:spcBef>
                <a:spcPts val="0"/>
              </a:spcBef>
              <a:spcAft>
                <a:spcPts val="0"/>
              </a:spcAft>
              <a:buNone/>
            </a:pPr>
            <a:r>
              <a:rPr lang="en-AU" sz="1400" b="1">
                <a:solidFill>
                  <a:srgbClr val="CC0066"/>
                </a:solidFill>
                <a:latin typeface="Verdana"/>
                <a:ea typeface="Verdana"/>
                <a:cs typeface="Verdana"/>
                <a:sym typeface="Verdana"/>
              </a:rPr>
              <a:t>  Cocks)</a:t>
            </a:r>
            <a:endParaRPr/>
          </a:p>
          <a:p>
            <a:pPr marL="0" marR="0" lvl="0" indent="0" algn="l" rtl="0">
              <a:spcBef>
                <a:spcPts val="0"/>
              </a:spcBef>
              <a:spcAft>
                <a:spcPts val="0"/>
              </a:spcAft>
              <a:buClr>
                <a:srgbClr val="CC0066"/>
              </a:buClr>
              <a:buSzPts val="800"/>
              <a:buFont typeface="Verdana"/>
              <a:buNone/>
            </a:pPr>
            <a:endParaRPr sz="800" b="1">
              <a:solidFill>
                <a:srgbClr val="CC0066"/>
              </a:solidFill>
              <a:latin typeface="Verdana"/>
              <a:ea typeface="Verdana"/>
              <a:cs typeface="Verdana"/>
              <a:sym typeface="Verdana"/>
            </a:endParaRPr>
          </a:p>
          <a:p>
            <a:pPr marL="0" marR="0" lvl="0" indent="-88900" algn="l" rtl="0">
              <a:spcBef>
                <a:spcPts val="0"/>
              </a:spcBef>
              <a:spcAft>
                <a:spcPts val="0"/>
              </a:spcAft>
              <a:buClr>
                <a:srgbClr val="CC0066"/>
              </a:buClr>
              <a:buSzPts val="1400"/>
              <a:buFont typeface="Verdana"/>
              <a:buChar char="•"/>
            </a:pPr>
            <a:r>
              <a:rPr lang="en-AU" sz="1400" b="1">
                <a:solidFill>
                  <a:srgbClr val="CC0066"/>
                </a:solidFill>
                <a:latin typeface="Verdana"/>
                <a:ea typeface="Verdana"/>
                <a:cs typeface="Verdana"/>
                <a:sym typeface="Verdana"/>
              </a:rPr>
              <a:t>Inspection Plate (manhole)</a:t>
            </a:r>
            <a:endParaRPr/>
          </a:p>
          <a:p>
            <a:pPr marL="0" marR="0" lvl="0" indent="0" algn="l" rtl="0">
              <a:spcBef>
                <a:spcPts val="0"/>
              </a:spcBef>
              <a:spcAft>
                <a:spcPts val="0"/>
              </a:spcAft>
              <a:buClr>
                <a:srgbClr val="CC0066"/>
              </a:buClr>
              <a:buSzPts val="800"/>
              <a:buFont typeface="Verdana"/>
              <a:buNone/>
            </a:pPr>
            <a:endParaRPr sz="800" b="1">
              <a:solidFill>
                <a:srgbClr val="CC0066"/>
              </a:solidFill>
              <a:latin typeface="Verdana"/>
              <a:ea typeface="Verdana"/>
              <a:cs typeface="Verdana"/>
              <a:sym typeface="Verdana"/>
            </a:endParaRPr>
          </a:p>
          <a:p>
            <a:pPr marL="0" marR="0" lvl="0" indent="-88900" algn="l" rtl="0">
              <a:spcBef>
                <a:spcPts val="0"/>
              </a:spcBef>
              <a:spcAft>
                <a:spcPts val="0"/>
              </a:spcAft>
              <a:buClr>
                <a:srgbClr val="CC0066"/>
              </a:buClr>
              <a:buSzPts val="1400"/>
              <a:buFont typeface="Verdana"/>
              <a:buChar char="•"/>
            </a:pPr>
            <a:r>
              <a:rPr lang="en-AU" sz="1400" b="1">
                <a:solidFill>
                  <a:srgbClr val="CC0066"/>
                </a:solidFill>
                <a:latin typeface="Verdana"/>
                <a:ea typeface="Verdana"/>
                <a:cs typeface="Verdana"/>
                <a:sym typeface="Verdana"/>
              </a:rPr>
              <a:t>Baffles</a:t>
            </a:r>
            <a:endParaRPr/>
          </a:p>
        </p:txBody>
      </p:sp>
      <p:sp>
        <p:nvSpPr>
          <p:cNvPr id="170" name="Google Shape;170;p25"/>
          <p:cNvSpPr txBox="1"/>
          <p:nvPr/>
        </p:nvSpPr>
        <p:spPr>
          <a:xfrm>
            <a:off x="1384300" y="6327775"/>
            <a:ext cx="6186488" cy="274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200" b="1">
                <a:solidFill>
                  <a:srgbClr val="FF0000"/>
                </a:solidFill>
                <a:latin typeface="Verdana"/>
                <a:ea typeface="Verdana"/>
                <a:cs typeface="Verdana"/>
                <a:sym typeface="Verdana"/>
              </a:rPr>
              <a:t>Know how to sketch above fuel tank, including remote shut-off valves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169">
                                            <p:txEl>
                                              <p:pRg st="0" end="0"/>
                                            </p:txEl>
                                          </p:spTgt>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169">
                                            <p:txEl>
                                              <p:pRg st="1" end="1"/>
                                            </p:txEl>
                                          </p:spTgt>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169">
                                            <p:txEl>
                                              <p:pRg st="2" end="2"/>
                                            </p:txEl>
                                          </p:spTgt>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169">
                                            <p:txEl>
                                              <p:pRg st="3" end="3"/>
                                            </p:txEl>
                                          </p:spTgt>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169">
                                            <p:txEl>
                                              <p:pRg st="4" end="4"/>
                                            </p:txEl>
                                          </p:spTgt>
                                        </p:tgtEl>
                                        <p:attrNameLst>
                                          <p:attrName>style.visibility</p:attrName>
                                        </p:attrNameLst>
                                      </p:cBhvr>
                                      <p:to>
                                        <p:strVal val="visible"/>
                                      </p:to>
                                    </p:set>
                                  </p:childTnLst>
                                </p:cTn>
                              </p:par>
                              <p:par>
                                <p:cTn id="15" presetID="1" presetClass="entr" presetSubtype="0" fill="hold" nodeType="withEffect">
                                  <p:stCondLst>
                                    <p:cond delay="1000"/>
                                  </p:stCondLst>
                                  <p:childTnLst>
                                    <p:set>
                                      <p:cBhvr>
                                        <p:cTn id="16" dur="1" fill="hold">
                                          <p:stCondLst>
                                            <p:cond delay="0"/>
                                          </p:stCondLst>
                                        </p:cTn>
                                        <p:tgtEl>
                                          <p:spTgt spid="169">
                                            <p:txEl>
                                              <p:pRg st="5" end="5"/>
                                            </p:txEl>
                                          </p:spTgt>
                                        </p:tgtEl>
                                        <p:attrNameLst>
                                          <p:attrName>style.visibility</p:attrName>
                                        </p:attrNameLst>
                                      </p:cBhvr>
                                      <p:to>
                                        <p:strVal val="visible"/>
                                      </p:to>
                                    </p:set>
                                  </p:childTnLst>
                                </p:cTn>
                              </p:par>
                              <p:par>
                                <p:cTn id="17" presetID="1" presetClass="entr" presetSubtype="0" fill="hold" nodeType="withEffect">
                                  <p:stCondLst>
                                    <p:cond delay="1000"/>
                                  </p:stCondLst>
                                  <p:childTnLst>
                                    <p:set>
                                      <p:cBhvr>
                                        <p:cTn id="18" dur="1" fill="hold">
                                          <p:stCondLst>
                                            <p:cond delay="0"/>
                                          </p:stCondLst>
                                        </p:cTn>
                                        <p:tgtEl>
                                          <p:spTgt spid="169">
                                            <p:txEl>
                                              <p:pRg st="6" end="6"/>
                                            </p:txEl>
                                          </p:spTgt>
                                        </p:tgtEl>
                                        <p:attrNameLst>
                                          <p:attrName>style.visibility</p:attrName>
                                        </p:attrNameLst>
                                      </p:cBhvr>
                                      <p:to>
                                        <p:strVal val="visible"/>
                                      </p:to>
                                    </p:set>
                                  </p:childTnLst>
                                </p:cTn>
                              </p:par>
                              <p:par>
                                <p:cTn id="19" presetID="1" presetClass="entr" presetSubtype="0" fill="hold" nodeType="withEffect">
                                  <p:stCondLst>
                                    <p:cond delay="1000"/>
                                  </p:stCondLst>
                                  <p:childTnLst>
                                    <p:set>
                                      <p:cBhvr>
                                        <p:cTn id="20" dur="1" fill="hold">
                                          <p:stCondLst>
                                            <p:cond delay="0"/>
                                          </p:stCondLst>
                                        </p:cTn>
                                        <p:tgtEl>
                                          <p:spTgt spid="169">
                                            <p:txEl>
                                              <p:pRg st="7" end="7"/>
                                            </p:txEl>
                                          </p:spTgt>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169">
                                            <p:txEl>
                                              <p:pRg st="8" end="8"/>
                                            </p:txEl>
                                          </p:spTgt>
                                        </p:tgtEl>
                                        <p:attrNameLst>
                                          <p:attrName>style.visibility</p:attrName>
                                        </p:attrNameLst>
                                      </p:cBhvr>
                                      <p:to>
                                        <p:strVal val="visible"/>
                                      </p:to>
                                    </p:set>
                                  </p:childTnLst>
                                </p:cTn>
                              </p:par>
                              <p:par>
                                <p:cTn id="23" presetID="1" presetClass="entr" presetSubtype="0" fill="hold" nodeType="withEffect">
                                  <p:stCondLst>
                                    <p:cond delay="1000"/>
                                  </p:stCondLst>
                                  <p:childTnLst>
                                    <p:set>
                                      <p:cBhvr>
                                        <p:cTn id="24" dur="1" fill="hold">
                                          <p:stCondLst>
                                            <p:cond delay="0"/>
                                          </p:stCondLst>
                                        </p:cTn>
                                        <p:tgtEl>
                                          <p:spTgt spid="169">
                                            <p:txEl>
                                              <p:pRg st="9" end="9"/>
                                            </p:txEl>
                                          </p:spTgt>
                                        </p:tgtEl>
                                        <p:attrNameLst>
                                          <p:attrName>style.visibility</p:attrName>
                                        </p:attrNameLst>
                                      </p:cBhvr>
                                      <p:to>
                                        <p:strVal val="visible"/>
                                      </p:to>
                                    </p:set>
                                  </p:childTnLst>
                                </p:cTn>
                              </p:par>
                              <p:par>
                                <p:cTn id="25" presetID="1" presetClass="entr" presetSubtype="0" fill="hold" nodeType="withEffect">
                                  <p:stCondLst>
                                    <p:cond delay="1000"/>
                                  </p:stCondLst>
                                  <p:childTnLst>
                                    <p:set>
                                      <p:cBhvr>
                                        <p:cTn id="26" dur="1" fill="hold">
                                          <p:stCondLst>
                                            <p:cond delay="0"/>
                                          </p:stCondLst>
                                        </p:cTn>
                                        <p:tgtEl>
                                          <p:spTgt spid="169">
                                            <p:txEl>
                                              <p:pRg st="10" end="10"/>
                                            </p:txEl>
                                          </p:spTgt>
                                        </p:tgtEl>
                                        <p:attrNameLst>
                                          <p:attrName>style.visibility</p:attrName>
                                        </p:attrNameLst>
                                      </p:cBhvr>
                                      <p:to>
                                        <p:strVal val="visible"/>
                                      </p:to>
                                    </p:set>
                                  </p:childTnLst>
                                </p:cTn>
                              </p:par>
                              <p:par>
                                <p:cTn id="27" presetID="1" presetClass="entr" presetSubtype="0" fill="hold" nodeType="withEffect">
                                  <p:stCondLst>
                                    <p:cond delay="1000"/>
                                  </p:stCondLst>
                                  <p:childTnLst>
                                    <p:set>
                                      <p:cBhvr>
                                        <p:cTn id="28" dur="1" fill="hold">
                                          <p:stCondLst>
                                            <p:cond delay="0"/>
                                          </p:stCondLst>
                                        </p:cTn>
                                        <p:tgtEl>
                                          <p:spTgt spid="169">
                                            <p:txEl>
                                              <p:pRg st="11" end="11"/>
                                            </p:txEl>
                                          </p:spTgt>
                                        </p:tgtEl>
                                        <p:attrNameLst>
                                          <p:attrName>style.visibility</p:attrName>
                                        </p:attrNameLst>
                                      </p:cBhvr>
                                      <p:to>
                                        <p:strVal val="visible"/>
                                      </p:to>
                                    </p:set>
                                  </p:childTnLst>
                                </p:cTn>
                              </p:par>
                              <p:par>
                                <p:cTn id="29" presetID="1" presetClass="entr" presetSubtype="0" fill="hold" nodeType="withEffect">
                                  <p:stCondLst>
                                    <p:cond delay="1000"/>
                                  </p:stCondLst>
                                  <p:childTnLst>
                                    <p:set>
                                      <p:cBhvr>
                                        <p:cTn id="30" dur="1" fill="hold">
                                          <p:stCondLst>
                                            <p:cond delay="0"/>
                                          </p:stCondLst>
                                        </p:cTn>
                                        <p:tgtEl>
                                          <p:spTgt spid="169">
                                            <p:txEl>
                                              <p:pRg st="12" end="12"/>
                                            </p:txEl>
                                          </p:spTgt>
                                        </p:tgtEl>
                                        <p:attrNameLst>
                                          <p:attrName>style.visibility</p:attrName>
                                        </p:attrNameLst>
                                      </p:cBhvr>
                                      <p:to>
                                        <p:strVal val="visible"/>
                                      </p:to>
                                    </p:set>
                                  </p:childTnLst>
                                </p:cTn>
                              </p:par>
                              <p:par>
                                <p:cTn id="31" presetID="1" presetClass="entr" presetSubtype="0" fill="hold" nodeType="withEffect">
                                  <p:stCondLst>
                                    <p:cond delay="1000"/>
                                  </p:stCondLst>
                                  <p:childTnLst>
                                    <p:set>
                                      <p:cBhvr>
                                        <p:cTn id="32" dur="1" fill="hold">
                                          <p:stCondLst>
                                            <p:cond delay="0"/>
                                          </p:stCondLst>
                                        </p:cTn>
                                        <p:tgtEl>
                                          <p:spTgt spid="169">
                                            <p:txEl>
                                              <p:pRg st="13" end="13"/>
                                            </p:txEl>
                                          </p:spTgt>
                                        </p:tgtEl>
                                        <p:attrNameLst>
                                          <p:attrName>style.visibility</p:attrName>
                                        </p:attrNameLst>
                                      </p:cBhvr>
                                      <p:to>
                                        <p:strVal val="visible"/>
                                      </p:to>
                                    </p:set>
                                  </p:childTnLst>
                                </p:cTn>
                              </p:par>
                              <p:par>
                                <p:cTn id="33" presetID="1" presetClass="entr" presetSubtype="0" fill="hold" nodeType="withEffect">
                                  <p:stCondLst>
                                    <p:cond delay="1000"/>
                                  </p:stCondLst>
                                  <p:childTnLst>
                                    <p:set>
                                      <p:cBhvr>
                                        <p:cTn id="34" dur="1" fill="hold">
                                          <p:stCondLst>
                                            <p:cond delay="0"/>
                                          </p:stCondLst>
                                        </p:cTn>
                                        <p:tgtEl>
                                          <p:spTgt spid="169">
                                            <p:txEl>
                                              <p:pRg st="14" end="14"/>
                                            </p:txEl>
                                          </p:spTgt>
                                        </p:tgtEl>
                                        <p:attrNameLst>
                                          <p:attrName>style.visibility</p:attrName>
                                        </p:attrNameLst>
                                      </p:cBhvr>
                                      <p:to>
                                        <p:strVal val="visible"/>
                                      </p:to>
                                    </p:set>
                                  </p:childTnLst>
                                </p:cTn>
                              </p:par>
                              <p:par>
                                <p:cTn id="35" presetID="1" presetClass="entr" presetSubtype="0" fill="hold" nodeType="withEffect">
                                  <p:stCondLst>
                                    <p:cond delay="1000"/>
                                  </p:stCondLst>
                                  <p:childTnLst>
                                    <p:set>
                                      <p:cBhvr>
                                        <p:cTn id="36" dur="1" fill="hold">
                                          <p:stCondLst>
                                            <p:cond delay="0"/>
                                          </p:stCondLst>
                                        </p:cTn>
                                        <p:tgtEl>
                                          <p:spTgt spid="169">
                                            <p:txEl>
                                              <p:pRg st="15" end="15"/>
                                            </p:txEl>
                                          </p:spTgt>
                                        </p:tgtEl>
                                        <p:attrNameLst>
                                          <p:attrName>style.visibility</p:attrName>
                                        </p:attrNameLst>
                                      </p:cBhvr>
                                      <p:to>
                                        <p:strVal val="visible"/>
                                      </p:to>
                                    </p:set>
                                  </p:childTnLst>
                                </p:cTn>
                              </p:par>
                              <p:par>
                                <p:cTn id="37" presetID="1" presetClass="entr" presetSubtype="0" fill="hold" nodeType="withEffect">
                                  <p:stCondLst>
                                    <p:cond delay="1000"/>
                                  </p:stCondLst>
                                  <p:childTnLst>
                                    <p:set>
                                      <p:cBhvr>
                                        <p:cTn id="38" dur="1" fill="hold">
                                          <p:stCondLst>
                                            <p:cond delay="0"/>
                                          </p:stCondLst>
                                        </p:cTn>
                                        <p:tgtEl>
                                          <p:spTgt spid="169">
                                            <p:txEl>
                                              <p:pRg st="16" end="16"/>
                                            </p:txEl>
                                          </p:spTgt>
                                        </p:tgtEl>
                                        <p:attrNameLst>
                                          <p:attrName>style.visibility</p:attrName>
                                        </p:attrNameLst>
                                      </p:cBhvr>
                                      <p:to>
                                        <p:strVal val="visible"/>
                                      </p:to>
                                    </p:set>
                                  </p:childTnLst>
                                </p:cTn>
                              </p:par>
                              <p:par>
                                <p:cTn id="39" presetID="1" presetClass="entr" presetSubtype="0" fill="hold" nodeType="withEffect">
                                  <p:stCondLst>
                                    <p:cond delay="1000"/>
                                  </p:stCondLst>
                                  <p:childTnLst>
                                    <p:set>
                                      <p:cBhvr>
                                        <p:cTn id="40" dur="1" fill="hold">
                                          <p:stCondLst>
                                            <p:cond delay="0"/>
                                          </p:stCondLst>
                                        </p:cTn>
                                        <p:tgtEl>
                                          <p:spTgt spid="169">
                                            <p:txEl>
                                              <p:pRg st="17" end="17"/>
                                            </p:txEl>
                                          </p:spTgt>
                                        </p:tgtEl>
                                        <p:attrNameLst>
                                          <p:attrName>style.visibility</p:attrName>
                                        </p:attrNameLst>
                                      </p:cBhvr>
                                      <p:to>
                                        <p:strVal val="visible"/>
                                      </p:to>
                                    </p:set>
                                  </p:childTnLst>
                                </p:cTn>
                              </p:par>
                              <p:par>
                                <p:cTn id="41" presetID="1" presetClass="entr" presetSubtype="0" fill="hold" nodeType="withEffect">
                                  <p:stCondLst>
                                    <p:cond delay="1000"/>
                                  </p:stCondLst>
                                  <p:childTnLst>
                                    <p:set>
                                      <p:cBhvr>
                                        <p:cTn id="42" dur="1" fill="hold">
                                          <p:stCondLst>
                                            <p:cond delay="0"/>
                                          </p:stCondLst>
                                        </p:cTn>
                                        <p:tgtEl>
                                          <p:spTgt spid="169">
                                            <p:txEl>
                                              <p:pRg st="18" end="18"/>
                                            </p:txEl>
                                          </p:spTgt>
                                        </p:tgtEl>
                                        <p:attrNameLst>
                                          <p:attrName>style.visibility</p:attrName>
                                        </p:attrNameLst>
                                      </p:cBhvr>
                                      <p:to>
                                        <p:strVal val="visible"/>
                                      </p:to>
                                    </p:set>
                                  </p:childTnLst>
                                </p:cTn>
                              </p:par>
                              <p:par>
                                <p:cTn id="43" presetID="1" presetClass="entr" presetSubtype="0" fill="hold" nodeType="withEffect">
                                  <p:stCondLst>
                                    <p:cond delay="1000"/>
                                  </p:stCondLst>
                                  <p:childTnLst>
                                    <p:set>
                                      <p:cBhvr>
                                        <p:cTn id="44" dur="1" fill="hold">
                                          <p:stCondLst>
                                            <p:cond delay="0"/>
                                          </p:stCondLst>
                                        </p:cTn>
                                        <p:tgtEl>
                                          <p:spTgt spid="169">
                                            <p:txEl>
                                              <p:pRg st="19" end="19"/>
                                            </p:txEl>
                                          </p:spTgt>
                                        </p:tgtEl>
                                        <p:attrNameLst>
                                          <p:attrName>style.visibility</p:attrName>
                                        </p:attrNameLst>
                                      </p:cBhvr>
                                      <p:to>
                                        <p:strVal val="visible"/>
                                      </p:to>
                                    </p:set>
                                  </p:childTnLst>
                                </p:cTn>
                              </p:par>
                              <p:par>
                                <p:cTn id="45" presetID="1" presetClass="entr" presetSubtype="0" fill="hold" nodeType="withEffect">
                                  <p:stCondLst>
                                    <p:cond delay="1000"/>
                                  </p:stCondLst>
                                  <p:childTnLst>
                                    <p:set>
                                      <p:cBhvr>
                                        <p:cTn id="46" dur="1" fill="hold">
                                          <p:stCondLst>
                                            <p:cond delay="0"/>
                                          </p:stCondLst>
                                        </p:cTn>
                                        <p:tgtEl>
                                          <p:spTgt spid="169">
                                            <p:txEl>
                                              <p:pRg st="20" end="2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6000"/>
                                  </p:stCondLst>
                                  <p:childTnLst>
                                    <p:set>
                                      <p:cBhvr>
                                        <p:cTn id="50"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txBox="1"/>
          <p:nvPr/>
        </p:nvSpPr>
        <p:spPr>
          <a:xfrm>
            <a:off x="1905000" y="404664"/>
            <a:ext cx="5066965"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3200" b="1">
                <a:solidFill>
                  <a:srgbClr val="000000"/>
                </a:solidFill>
                <a:latin typeface="Calibri"/>
                <a:ea typeface="Calibri"/>
                <a:cs typeface="Calibri"/>
                <a:sym typeface="Calibri"/>
              </a:rPr>
              <a:t>Fuel Systems - Requirements</a:t>
            </a:r>
            <a:endParaRPr/>
          </a:p>
        </p:txBody>
      </p:sp>
      <p:sp>
        <p:nvSpPr>
          <p:cNvPr id="176" name="Google Shape;176;p26"/>
          <p:cNvSpPr txBox="1"/>
          <p:nvPr/>
        </p:nvSpPr>
        <p:spPr>
          <a:xfrm>
            <a:off x="3224213" y="1309688"/>
            <a:ext cx="2589212"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400" b="1">
                <a:solidFill>
                  <a:srgbClr val="FF0000"/>
                </a:solidFill>
                <a:latin typeface="Arial"/>
                <a:ea typeface="Arial"/>
                <a:cs typeface="Arial"/>
                <a:sym typeface="Arial"/>
              </a:rPr>
              <a:t>System Includes</a:t>
            </a:r>
            <a:endParaRPr/>
          </a:p>
        </p:txBody>
      </p:sp>
      <p:sp>
        <p:nvSpPr>
          <p:cNvPr id="177" name="Google Shape;177;p26"/>
          <p:cNvSpPr txBox="1"/>
          <p:nvPr/>
        </p:nvSpPr>
        <p:spPr>
          <a:xfrm>
            <a:off x="315913" y="1982788"/>
            <a:ext cx="3641725"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400" b="1" dirty="0">
                <a:solidFill>
                  <a:schemeClr val="dk1"/>
                </a:solidFill>
                <a:latin typeface="Arial"/>
                <a:ea typeface="Arial"/>
                <a:cs typeface="Arial"/>
                <a:sym typeface="Arial"/>
              </a:rPr>
              <a:t>Storage &amp; service tanks</a:t>
            </a:r>
            <a:endParaRPr dirty="0"/>
          </a:p>
        </p:txBody>
      </p:sp>
      <p:sp>
        <p:nvSpPr>
          <p:cNvPr id="178" name="Google Shape;178;p26"/>
          <p:cNvSpPr txBox="1"/>
          <p:nvPr/>
        </p:nvSpPr>
        <p:spPr>
          <a:xfrm>
            <a:off x="6110288" y="2490788"/>
            <a:ext cx="109855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400" b="1">
                <a:solidFill>
                  <a:srgbClr val="FF0000"/>
                </a:solidFill>
                <a:latin typeface="Arial"/>
                <a:ea typeface="Arial"/>
                <a:cs typeface="Arial"/>
                <a:sym typeface="Arial"/>
              </a:rPr>
              <a:t>Filters</a:t>
            </a:r>
            <a:endParaRPr/>
          </a:p>
        </p:txBody>
      </p:sp>
      <p:sp>
        <p:nvSpPr>
          <p:cNvPr id="179" name="Google Shape;179;p26"/>
          <p:cNvSpPr txBox="1"/>
          <p:nvPr/>
        </p:nvSpPr>
        <p:spPr>
          <a:xfrm>
            <a:off x="1905000" y="3887788"/>
            <a:ext cx="120015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400" b="1">
                <a:solidFill>
                  <a:srgbClr val="FF0000"/>
                </a:solidFill>
                <a:latin typeface="Arial"/>
                <a:ea typeface="Arial"/>
                <a:cs typeface="Arial"/>
                <a:sym typeface="Arial"/>
              </a:rPr>
              <a:t>Pumps</a:t>
            </a:r>
            <a:endParaRPr/>
          </a:p>
        </p:txBody>
      </p:sp>
      <p:sp>
        <p:nvSpPr>
          <p:cNvPr id="180" name="Google Shape;180;p26"/>
          <p:cNvSpPr txBox="1"/>
          <p:nvPr/>
        </p:nvSpPr>
        <p:spPr>
          <a:xfrm>
            <a:off x="319088" y="3189288"/>
            <a:ext cx="1404937"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400" b="1">
                <a:solidFill>
                  <a:schemeClr val="dk1"/>
                </a:solidFill>
                <a:latin typeface="Arial"/>
                <a:ea typeface="Arial"/>
                <a:cs typeface="Arial"/>
                <a:sym typeface="Arial"/>
              </a:rPr>
              <a:t>Transfer</a:t>
            </a:r>
            <a:endParaRPr/>
          </a:p>
        </p:txBody>
      </p:sp>
      <p:sp>
        <p:nvSpPr>
          <p:cNvPr id="181" name="Google Shape;181;p26"/>
          <p:cNvSpPr txBox="1"/>
          <p:nvPr/>
        </p:nvSpPr>
        <p:spPr>
          <a:xfrm>
            <a:off x="3648075" y="3290888"/>
            <a:ext cx="657225"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400" b="1">
                <a:solidFill>
                  <a:schemeClr val="dk1"/>
                </a:solidFill>
                <a:latin typeface="Arial"/>
                <a:ea typeface="Arial"/>
                <a:cs typeface="Arial"/>
                <a:sym typeface="Arial"/>
              </a:rPr>
              <a:t>Lift</a:t>
            </a:r>
            <a:endParaRPr/>
          </a:p>
        </p:txBody>
      </p:sp>
      <p:sp>
        <p:nvSpPr>
          <p:cNvPr id="182" name="Google Shape;182;p26"/>
          <p:cNvSpPr txBox="1"/>
          <p:nvPr/>
        </p:nvSpPr>
        <p:spPr>
          <a:xfrm>
            <a:off x="3552825" y="4535488"/>
            <a:ext cx="1235075"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400" b="1">
                <a:solidFill>
                  <a:schemeClr val="dk1"/>
                </a:solidFill>
                <a:latin typeface="Arial"/>
                <a:ea typeface="Arial"/>
                <a:cs typeface="Arial"/>
                <a:sym typeface="Arial"/>
              </a:rPr>
              <a:t>Charge</a:t>
            </a:r>
            <a:endParaRPr/>
          </a:p>
        </p:txBody>
      </p:sp>
      <p:sp>
        <p:nvSpPr>
          <p:cNvPr id="183" name="Google Shape;183;p26"/>
          <p:cNvSpPr txBox="1"/>
          <p:nvPr/>
        </p:nvSpPr>
        <p:spPr>
          <a:xfrm>
            <a:off x="633413" y="4675188"/>
            <a:ext cx="1284287"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400" b="1">
                <a:solidFill>
                  <a:schemeClr val="dk1"/>
                </a:solidFill>
                <a:latin typeface="Arial"/>
                <a:ea typeface="Arial"/>
                <a:cs typeface="Arial"/>
                <a:sym typeface="Arial"/>
              </a:rPr>
              <a:t>Injector</a:t>
            </a:r>
            <a:endParaRPr/>
          </a:p>
        </p:txBody>
      </p:sp>
      <p:sp>
        <p:nvSpPr>
          <p:cNvPr id="184" name="Google Shape;184;p26"/>
          <p:cNvSpPr txBox="1"/>
          <p:nvPr/>
        </p:nvSpPr>
        <p:spPr>
          <a:xfrm>
            <a:off x="7269163" y="1919288"/>
            <a:ext cx="1320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400" b="1">
                <a:solidFill>
                  <a:schemeClr val="dk1"/>
                </a:solidFill>
                <a:latin typeface="Arial"/>
                <a:ea typeface="Arial"/>
                <a:cs typeface="Arial"/>
                <a:sym typeface="Arial"/>
              </a:rPr>
              <a:t>Primary</a:t>
            </a:r>
            <a:endParaRPr/>
          </a:p>
        </p:txBody>
      </p:sp>
      <p:sp>
        <p:nvSpPr>
          <p:cNvPr id="185" name="Google Shape;185;p26"/>
          <p:cNvSpPr txBox="1"/>
          <p:nvPr/>
        </p:nvSpPr>
        <p:spPr>
          <a:xfrm>
            <a:off x="7199313" y="3011488"/>
            <a:ext cx="1743075"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400" b="1">
                <a:solidFill>
                  <a:schemeClr val="dk1"/>
                </a:solidFill>
                <a:latin typeface="Arial"/>
                <a:ea typeface="Arial"/>
                <a:cs typeface="Arial"/>
                <a:sym typeface="Arial"/>
              </a:rPr>
              <a:t>Secondary</a:t>
            </a:r>
            <a:endParaRPr/>
          </a:p>
        </p:txBody>
      </p:sp>
      <p:sp>
        <p:nvSpPr>
          <p:cNvPr id="186" name="Google Shape;186;p26"/>
          <p:cNvSpPr txBox="1"/>
          <p:nvPr/>
        </p:nvSpPr>
        <p:spPr>
          <a:xfrm>
            <a:off x="5024438" y="1931988"/>
            <a:ext cx="928687"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400" b="1">
                <a:solidFill>
                  <a:schemeClr val="dk1"/>
                </a:solidFill>
                <a:latin typeface="Arial"/>
                <a:ea typeface="Arial"/>
                <a:cs typeface="Arial"/>
                <a:sym typeface="Arial"/>
              </a:rPr>
              <a:t>Edge</a:t>
            </a:r>
            <a:endParaRPr/>
          </a:p>
        </p:txBody>
      </p:sp>
      <p:sp>
        <p:nvSpPr>
          <p:cNvPr id="187" name="Google Shape;187;p26"/>
          <p:cNvSpPr txBox="1"/>
          <p:nvPr/>
        </p:nvSpPr>
        <p:spPr>
          <a:xfrm>
            <a:off x="4598988" y="2998788"/>
            <a:ext cx="150495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400" b="1">
                <a:solidFill>
                  <a:schemeClr val="dk1"/>
                </a:solidFill>
                <a:latin typeface="Arial"/>
                <a:ea typeface="Arial"/>
                <a:cs typeface="Arial"/>
                <a:sym typeface="Arial"/>
              </a:rPr>
              <a:t>Magnetic</a:t>
            </a:r>
            <a:endParaRPr/>
          </a:p>
        </p:txBody>
      </p:sp>
      <p:sp>
        <p:nvSpPr>
          <p:cNvPr id="188" name="Google Shape;188;p26"/>
          <p:cNvSpPr txBox="1"/>
          <p:nvPr/>
        </p:nvSpPr>
        <p:spPr>
          <a:xfrm>
            <a:off x="6061075" y="4992688"/>
            <a:ext cx="145415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400" b="1">
                <a:solidFill>
                  <a:schemeClr val="dk1"/>
                </a:solidFill>
                <a:latin typeface="Arial"/>
                <a:ea typeface="Arial"/>
                <a:cs typeface="Arial"/>
                <a:sym typeface="Arial"/>
              </a:rPr>
              <a:t>Injectors</a:t>
            </a:r>
            <a:endParaRPr/>
          </a:p>
        </p:txBody>
      </p:sp>
      <p:cxnSp>
        <p:nvCxnSpPr>
          <p:cNvPr id="189" name="Google Shape;189;p26"/>
          <p:cNvCxnSpPr/>
          <p:nvPr/>
        </p:nvCxnSpPr>
        <p:spPr>
          <a:xfrm rot="10800000" flipH="1">
            <a:off x="7200900" y="2362200"/>
            <a:ext cx="482600" cy="292100"/>
          </a:xfrm>
          <a:prstGeom prst="straightConnector1">
            <a:avLst/>
          </a:prstGeom>
          <a:noFill/>
          <a:ln w="25400" cap="flat" cmpd="sng">
            <a:solidFill>
              <a:srgbClr val="FF0000"/>
            </a:solidFill>
            <a:prstDash val="solid"/>
            <a:round/>
            <a:headEnd type="none" w="med" len="med"/>
            <a:tailEnd type="triangle" w="med" len="med"/>
          </a:ln>
        </p:spPr>
      </p:cxnSp>
      <p:cxnSp>
        <p:nvCxnSpPr>
          <p:cNvPr id="190" name="Google Shape;190;p26"/>
          <p:cNvCxnSpPr/>
          <p:nvPr/>
        </p:nvCxnSpPr>
        <p:spPr>
          <a:xfrm>
            <a:off x="3111500" y="4318000"/>
            <a:ext cx="431800" cy="381000"/>
          </a:xfrm>
          <a:prstGeom prst="straightConnector1">
            <a:avLst/>
          </a:prstGeom>
          <a:noFill/>
          <a:ln w="25400" cap="flat" cmpd="sng">
            <a:solidFill>
              <a:srgbClr val="FF0000"/>
            </a:solidFill>
            <a:prstDash val="solid"/>
            <a:round/>
            <a:headEnd type="none" w="med" len="med"/>
            <a:tailEnd type="triangle" w="med" len="med"/>
          </a:ln>
        </p:spPr>
      </p:cxnSp>
      <p:cxnSp>
        <p:nvCxnSpPr>
          <p:cNvPr id="191" name="Google Shape;191;p26"/>
          <p:cNvCxnSpPr/>
          <p:nvPr/>
        </p:nvCxnSpPr>
        <p:spPr>
          <a:xfrm flipH="1">
            <a:off x="5549900" y="2819400"/>
            <a:ext cx="571500" cy="254000"/>
          </a:xfrm>
          <a:prstGeom prst="straightConnector1">
            <a:avLst/>
          </a:prstGeom>
          <a:noFill/>
          <a:ln w="25400" cap="flat" cmpd="sng">
            <a:solidFill>
              <a:srgbClr val="FF0000"/>
            </a:solidFill>
            <a:prstDash val="solid"/>
            <a:round/>
            <a:headEnd type="none" w="med" len="med"/>
            <a:tailEnd type="triangle" w="med" len="med"/>
          </a:ln>
        </p:spPr>
      </p:cxnSp>
      <p:cxnSp>
        <p:nvCxnSpPr>
          <p:cNvPr id="192" name="Google Shape;192;p26"/>
          <p:cNvCxnSpPr/>
          <p:nvPr/>
        </p:nvCxnSpPr>
        <p:spPr>
          <a:xfrm rot="10800000">
            <a:off x="1447800" y="3670300"/>
            <a:ext cx="533400" cy="292100"/>
          </a:xfrm>
          <a:prstGeom prst="straightConnector1">
            <a:avLst/>
          </a:prstGeom>
          <a:noFill/>
          <a:ln w="25400" cap="flat" cmpd="sng">
            <a:solidFill>
              <a:srgbClr val="FF0000"/>
            </a:solidFill>
            <a:prstDash val="solid"/>
            <a:round/>
            <a:headEnd type="none" w="med" len="med"/>
            <a:tailEnd type="triangle" w="med" len="med"/>
          </a:ln>
        </p:spPr>
      </p:cxnSp>
      <p:cxnSp>
        <p:nvCxnSpPr>
          <p:cNvPr id="193" name="Google Shape;193;p26"/>
          <p:cNvCxnSpPr/>
          <p:nvPr/>
        </p:nvCxnSpPr>
        <p:spPr>
          <a:xfrm rot="10800000">
            <a:off x="5626100" y="2413000"/>
            <a:ext cx="406400" cy="228600"/>
          </a:xfrm>
          <a:prstGeom prst="straightConnector1">
            <a:avLst/>
          </a:prstGeom>
          <a:noFill/>
          <a:ln w="25400" cap="flat" cmpd="sng">
            <a:solidFill>
              <a:srgbClr val="FF0000"/>
            </a:solidFill>
            <a:prstDash val="solid"/>
            <a:round/>
            <a:headEnd type="none" w="med" len="med"/>
            <a:tailEnd type="triangle" w="med" len="med"/>
          </a:ln>
        </p:spPr>
      </p:cxnSp>
      <p:cxnSp>
        <p:nvCxnSpPr>
          <p:cNvPr id="194" name="Google Shape;194;p26"/>
          <p:cNvCxnSpPr/>
          <p:nvPr/>
        </p:nvCxnSpPr>
        <p:spPr>
          <a:xfrm rot="10800000" flipH="1">
            <a:off x="3111500" y="3708400"/>
            <a:ext cx="482600" cy="292100"/>
          </a:xfrm>
          <a:prstGeom prst="straightConnector1">
            <a:avLst/>
          </a:prstGeom>
          <a:noFill/>
          <a:ln w="25400" cap="flat" cmpd="sng">
            <a:solidFill>
              <a:srgbClr val="FF0000"/>
            </a:solidFill>
            <a:prstDash val="solid"/>
            <a:round/>
            <a:headEnd type="none" w="med" len="med"/>
            <a:tailEnd type="triangle" w="med" len="med"/>
          </a:ln>
        </p:spPr>
      </p:cxnSp>
      <p:cxnSp>
        <p:nvCxnSpPr>
          <p:cNvPr id="195" name="Google Shape;195;p26"/>
          <p:cNvCxnSpPr/>
          <p:nvPr/>
        </p:nvCxnSpPr>
        <p:spPr>
          <a:xfrm>
            <a:off x="7213600" y="2882900"/>
            <a:ext cx="495300" cy="241300"/>
          </a:xfrm>
          <a:prstGeom prst="straightConnector1">
            <a:avLst/>
          </a:prstGeom>
          <a:noFill/>
          <a:ln w="25400" cap="flat" cmpd="sng">
            <a:solidFill>
              <a:srgbClr val="FF0000"/>
            </a:solidFill>
            <a:prstDash val="solid"/>
            <a:round/>
            <a:headEnd type="none" w="med" len="med"/>
            <a:tailEnd type="triangle" w="med" len="med"/>
          </a:ln>
        </p:spPr>
      </p:cxnSp>
      <p:cxnSp>
        <p:nvCxnSpPr>
          <p:cNvPr id="196" name="Google Shape;196;p26"/>
          <p:cNvCxnSpPr/>
          <p:nvPr/>
        </p:nvCxnSpPr>
        <p:spPr>
          <a:xfrm flipH="1">
            <a:off x="1295400" y="4368800"/>
            <a:ext cx="711200" cy="342900"/>
          </a:xfrm>
          <a:prstGeom prst="straightConnector1">
            <a:avLst/>
          </a:prstGeom>
          <a:noFill/>
          <a:ln w="25400" cap="flat" cmpd="sng">
            <a:solidFill>
              <a:srgbClr val="FF0000"/>
            </a:solidFill>
            <a:prstDash val="solid"/>
            <a:round/>
            <a:headEnd type="none" w="med" len="med"/>
            <a:tailEnd type="triangle" w="med" len="med"/>
          </a:ln>
        </p:spPr>
      </p:cxnSp>
      <p:sp>
        <p:nvSpPr>
          <p:cNvPr id="197" name="Google Shape;197;p26"/>
          <p:cNvSpPr txBox="1"/>
          <p:nvPr/>
        </p:nvSpPr>
        <p:spPr>
          <a:xfrm>
            <a:off x="5794375" y="3557588"/>
            <a:ext cx="170815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400" b="1">
                <a:solidFill>
                  <a:schemeClr val="dk1"/>
                </a:solidFill>
                <a:latin typeface="Arial"/>
                <a:ea typeface="Arial"/>
                <a:cs typeface="Arial"/>
                <a:sym typeface="Arial"/>
              </a:rPr>
              <a:t>Centrifuge</a:t>
            </a:r>
            <a:endParaRPr/>
          </a:p>
        </p:txBody>
      </p:sp>
      <p:cxnSp>
        <p:nvCxnSpPr>
          <p:cNvPr id="198" name="Google Shape;198;p26"/>
          <p:cNvCxnSpPr/>
          <p:nvPr/>
        </p:nvCxnSpPr>
        <p:spPr>
          <a:xfrm>
            <a:off x="6667500" y="2895600"/>
            <a:ext cx="0" cy="673100"/>
          </a:xfrm>
          <a:prstGeom prst="straightConnector1">
            <a:avLst/>
          </a:prstGeom>
          <a:noFill/>
          <a:ln w="25400" cap="flat" cmpd="sng">
            <a:solidFill>
              <a:schemeClr val="dk1"/>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fade">
                                      <p:cBhvr>
                                        <p:cTn id="12" dur="500"/>
                                        <p:tgtEl>
                                          <p:spTgt spid="1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8"/>
                                        </p:tgtEl>
                                        <p:attrNameLst>
                                          <p:attrName>style.visibility</p:attrName>
                                        </p:attrNameLst>
                                      </p:cBhvr>
                                      <p:to>
                                        <p:strVal val="visible"/>
                                      </p:to>
                                    </p:set>
                                    <p:animEffect transition="in" filter="fade">
                                      <p:cBhvr>
                                        <p:cTn id="17" dur="500"/>
                                        <p:tgtEl>
                                          <p:spTgt spid="178"/>
                                        </p:tgtEl>
                                      </p:cBhvr>
                                    </p:animEffect>
                                  </p:childTnLst>
                                </p:cTn>
                              </p:par>
                              <p:par>
                                <p:cTn id="18" presetID="10" presetClass="entr" presetSubtype="0" fill="hold" nodeType="withEffect">
                                  <p:stCondLst>
                                    <p:cond delay="0"/>
                                  </p:stCondLst>
                                  <p:childTnLst>
                                    <p:set>
                                      <p:cBhvr>
                                        <p:cTn id="19" dur="1" fill="hold">
                                          <p:stCondLst>
                                            <p:cond delay="0"/>
                                          </p:stCondLst>
                                        </p:cTn>
                                        <p:tgtEl>
                                          <p:spTgt spid="184"/>
                                        </p:tgtEl>
                                        <p:attrNameLst>
                                          <p:attrName>style.visibility</p:attrName>
                                        </p:attrNameLst>
                                      </p:cBhvr>
                                      <p:to>
                                        <p:strVal val="visible"/>
                                      </p:to>
                                    </p:set>
                                    <p:animEffect transition="in" filter="fade">
                                      <p:cBhvr>
                                        <p:cTn id="20" dur="500"/>
                                        <p:tgtEl>
                                          <p:spTgt spid="184"/>
                                        </p:tgtEl>
                                      </p:cBhvr>
                                    </p:animEffect>
                                  </p:childTnLst>
                                </p:cTn>
                              </p:par>
                              <p:par>
                                <p:cTn id="21" presetID="10" presetClass="entr" presetSubtype="0" fill="hold" nodeType="withEffect">
                                  <p:stCondLst>
                                    <p:cond delay="0"/>
                                  </p:stCondLst>
                                  <p:childTnLst>
                                    <p:set>
                                      <p:cBhvr>
                                        <p:cTn id="22" dur="1" fill="hold">
                                          <p:stCondLst>
                                            <p:cond delay="0"/>
                                          </p:stCondLst>
                                        </p:cTn>
                                        <p:tgtEl>
                                          <p:spTgt spid="185"/>
                                        </p:tgtEl>
                                        <p:attrNameLst>
                                          <p:attrName>style.visibility</p:attrName>
                                        </p:attrNameLst>
                                      </p:cBhvr>
                                      <p:to>
                                        <p:strVal val="visible"/>
                                      </p:to>
                                    </p:set>
                                    <p:animEffect transition="in" filter="fade">
                                      <p:cBhvr>
                                        <p:cTn id="23" dur="500"/>
                                        <p:tgtEl>
                                          <p:spTgt spid="185"/>
                                        </p:tgtEl>
                                      </p:cBhvr>
                                    </p:animEffect>
                                  </p:childTnLst>
                                </p:cTn>
                              </p:par>
                              <p:par>
                                <p:cTn id="24" presetID="10" presetClass="entr" presetSubtype="0" fill="hold" nodeType="withEffect">
                                  <p:stCondLst>
                                    <p:cond delay="0"/>
                                  </p:stCondLst>
                                  <p:childTnLst>
                                    <p:set>
                                      <p:cBhvr>
                                        <p:cTn id="25" dur="1" fill="hold">
                                          <p:stCondLst>
                                            <p:cond delay="0"/>
                                          </p:stCondLst>
                                        </p:cTn>
                                        <p:tgtEl>
                                          <p:spTgt spid="186"/>
                                        </p:tgtEl>
                                        <p:attrNameLst>
                                          <p:attrName>style.visibility</p:attrName>
                                        </p:attrNameLst>
                                      </p:cBhvr>
                                      <p:to>
                                        <p:strVal val="visible"/>
                                      </p:to>
                                    </p:set>
                                    <p:animEffect transition="in" filter="fade">
                                      <p:cBhvr>
                                        <p:cTn id="26" dur="500"/>
                                        <p:tgtEl>
                                          <p:spTgt spid="186"/>
                                        </p:tgtEl>
                                      </p:cBhvr>
                                    </p:animEffect>
                                  </p:childTnLst>
                                </p:cTn>
                              </p:par>
                              <p:par>
                                <p:cTn id="27" presetID="10" presetClass="entr" presetSubtype="0" fill="hold" nodeType="withEffect">
                                  <p:stCondLst>
                                    <p:cond delay="0"/>
                                  </p:stCondLst>
                                  <p:childTnLst>
                                    <p:set>
                                      <p:cBhvr>
                                        <p:cTn id="28" dur="1" fill="hold">
                                          <p:stCondLst>
                                            <p:cond delay="0"/>
                                          </p:stCondLst>
                                        </p:cTn>
                                        <p:tgtEl>
                                          <p:spTgt spid="187"/>
                                        </p:tgtEl>
                                        <p:attrNameLst>
                                          <p:attrName>style.visibility</p:attrName>
                                        </p:attrNameLst>
                                      </p:cBhvr>
                                      <p:to>
                                        <p:strVal val="visible"/>
                                      </p:to>
                                    </p:set>
                                    <p:animEffect transition="in" filter="fade">
                                      <p:cBhvr>
                                        <p:cTn id="29" dur="500"/>
                                        <p:tgtEl>
                                          <p:spTgt spid="187"/>
                                        </p:tgtEl>
                                      </p:cBhvr>
                                    </p:animEffect>
                                  </p:childTnLst>
                                </p:cTn>
                              </p:par>
                              <p:par>
                                <p:cTn id="30" presetID="10" presetClass="entr" presetSubtype="0" fill="hold" nodeType="withEffect">
                                  <p:stCondLst>
                                    <p:cond delay="0"/>
                                  </p:stCondLst>
                                  <p:childTnLst>
                                    <p:set>
                                      <p:cBhvr>
                                        <p:cTn id="31" dur="1" fill="hold">
                                          <p:stCondLst>
                                            <p:cond delay="0"/>
                                          </p:stCondLst>
                                        </p:cTn>
                                        <p:tgtEl>
                                          <p:spTgt spid="189"/>
                                        </p:tgtEl>
                                        <p:attrNameLst>
                                          <p:attrName>style.visibility</p:attrName>
                                        </p:attrNameLst>
                                      </p:cBhvr>
                                      <p:to>
                                        <p:strVal val="visible"/>
                                      </p:to>
                                    </p:set>
                                    <p:animEffect transition="in" filter="fade">
                                      <p:cBhvr>
                                        <p:cTn id="32" dur="500"/>
                                        <p:tgtEl>
                                          <p:spTgt spid="189"/>
                                        </p:tgtEl>
                                      </p:cBhvr>
                                    </p:animEffect>
                                  </p:childTnLst>
                                </p:cTn>
                              </p:par>
                              <p:par>
                                <p:cTn id="33" presetID="10" presetClass="entr" presetSubtype="0" fill="hold" nodeType="withEffect">
                                  <p:stCondLst>
                                    <p:cond delay="0"/>
                                  </p:stCondLst>
                                  <p:childTnLst>
                                    <p:set>
                                      <p:cBhvr>
                                        <p:cTn id="34" dur="1" fill="hold">
                                          <p:stCondLst>
                                            <p:cond delay="0"/>
                                          </p:stCondLst>
                                        </p:cTn>
                                        <p:tgtEl>
                                          <p:spTgt spid="191"/>
                                        </p:tgtEl>
                                        <p:attrNameLst>
                                          <p:attrName>style.visibility</p:attrName>
                                        </p:attrNameLst>
                                      </p:cBhvr>
                                      <p:to>
                                        <p:strVal val="visible"/>
                                      </p:to>
                                    </p:set>
                                    <p:animEffect transition="in" filter="fade">
                                      <p:cBhvr>
                                        <p:cTn id="35" dur="500"/>
                                        <p:tgtEl>
                                          <p:spTgt spid="191"/>
                                        </p:tgtEl>
                                      </p:cBhvr>
                                    </p:animEffect>
                                  </p:childTnLst>
                                </p:cTn>
                              </p:par>
                              <p:par>
                                <p:cTn id="36" presetID="10" presetClass="entr" presetSubtype="0" fill="hold" nodeType="withEffect">
                                  <p:stCondLst>
                                    <p:cond delay="0"/>
                                  </p:stCondLst>
                                  <p:childTnLst>
                                    <p:set>
                                      <p:cBhvr>
                                        <p:cTn id="37" dur="1" fill="hold">
                                          <p:stCondLst>
                                            <p:cond delay="0"/>
                                          </p:stCondLst>
                                        </p:cTn>
                                        <p:tgtEl>
                                          <p:spTgt spid="193"/>
                                        </p:tgtEl>
                                        <p:attrNameLst>
                                          <p:attrName>style.visibility</p:attrName>
                                        </p:attrNameLst>
                                      </p:cBhvr>
                                      <p:to>
                                        <p:strVal val="visible"/>
                                      </p:to>
                                    </p:set>
                                    <p:animEffect transition="in" filter="fade">
                                      <p:cBhvr>
                                        <p:cTn id="38" dur="500"/>
                                        <p:tgtEl>
                                          <p:spTgt spid="193"/>
                                        </p:tgtEl>
                                      </p:cBhvr>
                                    </p:animEffect>
                                  </p:childTnLst>
                                </p:cTn>
                              </p:par>
                              <p:par>
                                <p:cTn id="39" presetID="10" presetClass="entr" presetSubtype="0" fill="hold" nodeType="withEffect">
                                  <p:stCondLst>
                                    <p:cond delay="0"/>
                                  </p:stCondLst>
                                  <p:childTnLst>
                                    <p:set>
                                      <p:cBhvr>
                                        <p:cTn id="40" dur="1" fill="hold">
                                          <p:stCondLst>
                                            <p:cond delay="0"/>
                                          </p:stCondLst>
                                        </p:cTn>
                                        <p:tgtEl>
                                          <p:spTgt spid="195"/>
                                        </p:tgtEl>
                                        <p:attrNameLst>
                                          <p:attrName>style.visibility</p:attrName>
                                        </p:attrNameLst>
                                      </p:cBhvr>
                                      <p:to>
                                        <p:strVal val="visible"/>
                                      </p:to>
                                    </p:set>
                                    <p:animEffect transition="in" filter="fade">
                                      <p:cBhvr>
                                        <p:cTn id="41" dur="500"/>
                                        <p:tgtEl>
                                          <p:spTgt spid="195"/>
                                        </p:tgtEl>
                                      </p:cBhvr>
                                    </p:animEffect>
                                  </p:childTnLst>
                                </p:cTn>
                              </p:par>
                              <p:par>
                                <p:cTn id="42" presetID="10" presetClass="entr" presetSubtype="0" fill="hold" nodeType="withEffect">
                                  <p:stCondLst>
                                    <p:cond delay="0"/>
                                  </p:stCondLst>
                                  <p:childTnLst>
                                    <p:set>
                                      <p:cBhvr>
                                        <p:cTn id="43" dur="1" fill="hold">
                                          <p:stCondLst>
                                            <p:cond delay="0"/>
                                          </p:stCondLst>
                                        </p:cTn>
                                        <p:tgtEl>
                                          <p:spTgt spid="197"/>
                                        </p:tgtEl>
                                        <p:attrNameLst>
                                          <p:attrName>style.visibility</p:attrName>
                                        </p:attrNameLst>
                                      </p:cBhvr>
                                      <p:to>
                                        <p:strVal val="visible"/>
                                      </p:to>
                                    </p:set>
                                    <p:animEffect transition="in" filter="fade">
                                      <p:cBhvr>
                                        <p:cTn id="44" dur="500"/>
                                        <p:tgtEl>
                                          <p:spTgt spid="197"/>
                                        </p:tgtEl>
                                      </p:cBhvr>
                                    </p:animEffect>
                                  </p:childTnLst>
                                </p:cTn>
                              </p:par>
                              <p:par>
                                <p:cTn id="45" presetID="10" presetClass="entr" presetSubtype="0" fill="hold" nodeType="withEffect">
                                  <p:stCondLst>
                                    <p:cond delay="0"/>
                                  </p:stCondLst>
                                  <p:childTnLst>
                                    <p:set>
                                      <p:cBhvr>
                                        <p:cTn id="46" dur="1" fill="hold">
                                          <p:stCondLst>
                                            <p:cond delay="0"/>
                                          </p:stCondLst>
                                        </p:cTn>
                                        <p:tgtEl>
                                          <p:spTgt spid="198"/>
                                        </p:tgtEl>
                                        <p:attrNameLst>
                                          <p:attrName>style.visibility</p:attrName>
                                        </p:attrNameLst>
                                      </p:cBhvr>
                                      <p:to>
                                        <p:strVal val="visible"/>
                                      </p:to>
                                    </p:set>
                                    <p:animEffect transition="in" filter="fade">
                                      <p:cBhvr>
                                        <p:cTn id="47" dur="500"/>
                                        <p:tgtEl>
                                          <p:spTgt spid="19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9"/>
                                        </p:tgtEl>
                                        <p:attrNameLst>
                                          <p:attrName>style.visibility</p:attrName>
                                        </p:attrNameLst>
                                      </p:cBhvr>
                                      <p:to>
                                        <p:strVal val="visible"/>
                                      </p:to>
                                    </p:set>
                                    <p:animEffect transition="in" filter="fade">
                                      <p:cBhvr>
                                        <p:cTn id="52" dur="500"/>
                                        <p:tgtEl>
                                          <p:spTgt spid="179"/>
                                        </p:tgtEl>
                                      </p:cBhvr>
                                    </p:animEffect>
                                  </p:childTnLst>
                                </p:cTn>
                              </p:par>
                              <p:par>
                                <p:cTn id="53" presetID="10" presetClass="entr" presetSubtype="0" fill="hold" nodeType="withEffect">
                                  <p:stCondLst>
                                    <p:cond delay="0"/>
                                  </p:stCondLst>
                                  <p:childTnLst>
                                    <p:set>
                                      <p:cBhvr>
                                        <p:cTn id="54" dur="1" fill="hold">
                                          <p:stCondLst>
                                            <p:cond delay="0"/>
                                          </p:stCondLst>
                                        </p:cTn>
                                        <p:tgtEl>
                                          <p:spTgt spid="180"/>
                                        </p:tgtEl>
                                        <p:attrNameLst>
                                          <p:attrName>style.visibility</p:attrName>
                                        </p:attrNameLst>
                                      </p:cBhvr>
                                      <p:to>
                                        <p:strVal val="visible"/>
                                      </p:to>
                                    </p:set>
                                    <p:animEffect transition="in" filter="fade">
                                      <p:cBhvr>
                                        <p:cTn id="55" dur="500"/>
                                        <p:tgtEl>
                                          <p:spTgt spid="180"/>
                                        </p:tgtEl>
                                      </p:cBhvr>
                                    </p:animEffect>
                                  </p:childTnLst>
                                </p:cTn>
                              </p:par>
                              <p:par>
                                <p:cTn id="56" presetID="10" presetClass="entr" presetSubtype="0" fill="hold" nodeType="withEffect">
                                  <p:stCondLst>
                                    <p:cond delay="0"/>
                                  </p:stCondLst>
                                  <p:childTnLst>
                                    <p:set>
                                      <p:cBhvr>
                                        <p:cTn id="57" dur="1" fill="hold">
                                          <p:stCondLst>
                                            <p:cond delay="0"/>
                                          </p:stCondLst>
                                        </p:cTn>
                                        <p:tgtEl>
                                          <p:spTgt spid="181"/>
                                        </p:tgtEl>
                                        <p:attrNameLst>
                                          <p:attrName>style.visibility</p:attrName>
                                        </p:attrNameLst>
                                      </p:cBhvr>
                                      <p:to>
                                        <p:strVal val="visible"/>
                                      </p:to>
                                    </p:set>
                                    <p:animEffect transition="in" filter="fade">
                                      <p:cBhvr>
                                        <p:cTn id="58" dur="500"/>
                                        <p:tgtEl>
                                          <p:spTgt spid="181"/>
                                        </p:tgtEl>
                                      </p:cBhvr>
                                    </p:animEffect>
                                  </p:childTnLst>
                                </p:cTn>
                              </p:par>
                              <p:par>
                                <p:cTn id="59" presetID="10" presetClass="entr" presetSubtype="0" fill="hold" nodeType="withEffect">
                                  <p:stCondLst>
                                    <p:cond delay="0"/>
                                  </p:stCondLst>
                                  <p:childTnLst>
                                    <p:set>
                                      <p:cBhvr>
                                        <p:cTn id="60" dur="1" fill="hold">
                                          <p:stCondLst>
                                            <p:cond delay="0"/>
                                          </p:stCondLst>
                                        </p:cTn>
                                        <p:tgtEl>
                                          <p:spTgt spid="182"/>
                                        </p:tgtEl>
                                        <p:attrNameLst>
                                          <p:attrName>style.visibility</p:attrName>
                                        </p:attrNameLst>
                                      </p:cBhvr>
                                      <p:to>
                                        <p:strVal val="visible"/>
                                      </p:to>
                                    </p:set>
                                    <p:animEffect transition="in" filter="fade">
                                      <p:cBhvr>
                                        <p:cTn id="61" dur="500"/>
                                        <p:tgtEl>
                                          <p:spTgt spid="182"/>
                                        </p:tgtEl>
                                      </p:cBhvr>
                                    </p:animEffect>
                                  </p:childTnLst>
                                </p:cTn>
                              </p:par>
                              <p:par>
                                <p:cTn id="62" presetID="10" presetClass="entr" presetSubtype="0" fill="hold" nodeType="withEffect">
                                  <p:stCondLst>
                                    <p:cond delay="0"/>
                                  </p:stCondLst>
                                  <p:childTnLst>
                                    <p:set>
                                      <p:cBhvr>
                                        <p:cTn id="63" dur="1" fill="hold">
                                          <p:stCondLst>
                                            <p:cond delay="0"/>
                                          </p:stCondLst>
                                        </p:cTn>
                                        <p:tgtEl>
                                          <p:spTgt spid="183"/>
                                        </p:tgtEl>
                                        <p:attrNameLst>
                                          <p:attrName>style.visibility</p:attrName>
                                        </p:attrNameLst>
                                      </p:cBhvr>
                                      <p:to>
                                        <p:strVal val="visible"/>
                                      </p:to>
                                    </p:set>
                                    <p:animEffect transition="in" filter="fade">
                                      <p:cBhvr>
                                        <p:cTn id="64" dur="500"/>
                                        <p:tgtEl>
                                          <p:spTgt spid="183"/>
                                        </p:tgtEl>
                                      </p:cBhvr>
                                    </p:animEffect>
                                  </p:childTnLst>
                                </p:cTn>
                              </p:par>
                              <p:par>
                                <p:cTn id="65" presetID="10" presetClass="entr" presetSubtype="0" fill="hold" nodeType="withEffect">
                                  <p:stCondLst>
                                    <p:cond delay="0"/>
                                  </p:stCondLst>
                                  <p:childTnLst>
                                    <p:set>
                                      <p:cBhvr>
                                        <p:cTn id="66" dur="1" fill="hold">
                                          <p:stCondLst>
                                            <p:cond delay="0"/>
                                          </p:stCondLst>
                                        </p:cTn>
                                        <p:tgtEl>
                                          <p:spTgt spid="190"/>
                                        </p:tgtEl>
                                        <p:attrNameLst>
                                          <p:attrName>style.visibility</p:attrName>
                                        </p:attrNameLst>
                                      </p:cBhvr>
                                      <p:to>
                                        <p:strVal val="visible"/>
                                      </p:to>
                                    </p:set>
                                    <p:animEffect transition="in" filter="fade">
                                      <p:cBhvr>
                                        <p:cTn id="67" dur="500"/>
                                        <p:tgtEl>
                                          <p:spTgt spid="190"/>
                                        </p:tgtEl>
                                      </p:cBhvr>
                                    </p:animEffect>
                                  </p:childTnLst>
                                </p:cTn>
                              </p:par>
                              <p:par>
                                <p:cTn id="68" presetID="10" presetClass="entr" presetSubtype="0" fill="hold" nodeType="withEffect">
                                  <p:stCondLst>
                                    <p:cond delay="0"/>
                                  </p:stCondLst>
                                  <p:childTnLst>
                                    <p:set>
                                      <p:cBhvr>
                                        <p:cTn id="69" dur="1" fill="hold">
                                          <p:stCondLst>
                                            <p:cond delay="0"/>
                                          </p:stCondLst>
                                        </p:cTn>
                                        <p:tgtEl>
                                          <p:spTgt spid="192"/>
                                        </p:tgtEl>
                                        <p:attrNameLst>
                                          <p:attrName>style.visibility</p:attrName>
                                        </p:attrNameLst>
                                      </p:cBhvr>
                                      <p:to>
                                        <p:strVal val="visible"/>
                                      </p:to>
                                    </p:set>
                                    <p:animEffect transition="in" filter="fade">
                                      <p:cBhvr>
                                        <p:cTn id="70" dur="500"/>
                                        <p:tgtEl>
                                          <p:spTgt spid="192"/>
                                        </p:tgtEl>
                                      </p:cBhvr>
                                    </p:animEffect>
                                  </p:childTnLst>
                                </p:cTn>
                              </p:par>
                              <p:par>
                                <p:cTn id="71" presetID="10" presetClass="entr" presetSubtype="0" fill="hold" nodeType="withEffect">
                                  <p:stCondLst>
                                    <p:cond delay="0"/>
                                  </p:stCondLst>
                                  <p:childTnLst>
                                    <p:set>
                                      <p:cBhvr>
                                        <p:cTn id="72" dur="1" fill="hold">
                                          <p:stCondLst>
                                            <p:cond delay="0"/>
                                          </p:stCondLst>
                                        </p:cTn>
                                        <p:tgtEl>
                                          <p:spTgt spid="194"/>
                                        </p:tgtEl>
                                        <p:attrNameLst>
                                          <p:attrName>style.visibility</p:attrName>
                                        </p:attrNameLst>
                                      </p:cBhvr>
                                      <p:to>
                                        <p:strVal val="visible"/>
                                      </p:to>
                                    </p:set>
                                    <p:animEffect transition="in" filter="fade">
                                      <p:cBhvr>
                                        <p:cTn id="73" dur="500"/>
                                        <p:tgtEl>
                                          <p:spTgt spid="194"/>
                                        </p:tgtEl>
                                      </p:cBhvr>
                                    </p:animEffect>
                                  </p:childTnLst>
                                </p:cTn>
                              </p:par>
                              <p:par>
                                <p:cTn id="74" presetID="10" presetClass="entr" presetSubtype="0" fill="hold" nodeType="withEffect">
                                  <p:stCondLst>
                                    <p:cond delay="0"/>
                                  </p:stCondLst>
                                  <p:childTnLst>
                                    <p:set>
                                      <p:cBhvr>
                                        <p:cTn id="75" dur="1" fill="hold">
                                          <p:stCondLst>
                                            <p:cond delay="0"/>
                                          </p:stCondLst>
                                        </p:cTn>
                                        <p:tgtEl>
                                          <p:spTgt spid="196"/>
                                        </p:tgtEl>
                                        <p:attrNameLst>
                                          <p:attrName>style.visibility</p:attrName>
                                        </p:attrNameLst>
                                      </p:cBhvr>
                                      <p:to>
                                        <p:strVal val="visible"/>
                                      </p:to>
                                    </p:set>
                                    <p:animEffect transition="in" filter="fade">
                                      <p:cBhvr>
                                        <p:cTn id="76" dur="500"/>
                                        <p:tgtEl>
                                          <p:spTgt spid="19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88"/>
                                        </p:tgtEl>
                                        <p:attrNameLst>
                                          <p:attrName>style.visibility</p:attrName>
                                        </p:attrNameLst>
                                      </p:cBhvr>
                                      <p:to>
                                        <p:strVal val="visible"/>
                                      </p:to>
                                    </p:set>
                                    <p:animEffect transition="in" filter="fade">
                                      <p:cBhvr>
                                        <p:cTn id="81"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7"/>
          <p:cNvSpPr txBox="1"/>
          <p:nvPr/>
        </p:nvSpPr>
        <p:spPr>
          <a:xfrm>
            <a:off x="1970258" y="269511"/>
            <a:ext cx="5066965"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3200" b="1">
                <a:solidFill>
                  <a:schemeClr val="dk1"/>
                </a:solidFill>
                <a:latin typeface="Calibri"/>
                <a:ea typeface="Calibri"/>
                <a:cs typeface="Calibri"/>
                <a:sym typeface="Calibri"/>
              </a:rPr>
              <a:t>Fuel Systems - Requirements</a:t>
            </a:r>
            <a:endParaRPr/>
          </a:p>
        </p:txBody>
      </p:sp>
      <p:sp>
        <p:nvSpPr>
          <p:cNvPr id="204" name="Google Shape;204;p27"/>
          <p:cNvSpPr txBox="1"/>
          <p:nvPr/>
        </p:nvSpPr>
        <p:spPr>
          <a:xfrm>
            <a:off x="481935" y="1058069"/>
            <a:ext cx="8058681" cy="92333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Font typeface="Arial" panose="020B0604020202020204" pitchFamily="34" charset="0"/>
              <a:buChar char="•"/>
            </a:pPr>
            <a:r>
              <a:rPr lang="en-AU" sz="1800" b="1" dirty="0">
                <a:solidFill>
                  <a:schemeClr val="dk1"/>
                </a:solidFill>
                <a:latin typeface="Arial"/>
                <a:ea typeface="Arial"/>
                <a:cs typeface="Arial"/>
                <a:sym typeface="Arial"/>
              </a:rPr>
              <a:t>Fuel system for vessels less than 35m in measured length must meet </a:t>
            </a:r>
            <a:endParaRPr dirty="0"/>
          </a:p>
          <a:p>
            <a:pPr marL="0" marR="0" lvl="0" indent="0" algn="l" rtl="0">
              <a:spcBef>
                <a:spcPts val="0"/>
              </a:spcBef>
              <a:spcAft>
                <a:spcPts val="0"/>
              </a:spcAft>
              <a:buNone/>
            </a:pPr>
            <a:r>
              <a:rPr lang="en-AU" sz="1800" b="1" dirty="0">
                <a:solidFill>
                  <a:schemeClr val="dk1"/>
                </a:solidFill>
                <a:latin typeface="Arial"/>
                <a:ea typeface="Arial"/>
                <a:cs typeface="Arial"/>
                <a:sym typeface="Arial"/>
              </a:rPr>
              <a:t>requirements as per NSCV (National standards for Commercial Vessels)</a:t>
            </a:r>
            <a:endParaRPr dirty="0"/>
          </a:p>
          <a:p>
            <a:pPr marL="0" marR="0" lvl="0" indent="0" algn="l" rtl="0">
              <a:spcBef>
                <a:spcPts val="0"/>
              </a:spcBef>
              <a:spcAft>
                <a:spcPts val="0"/>
              </a:spcAft>
              <a:buNone/>
            </a:pPr>
            <a:r>
              <a:rPr lang="en-AU" sz="1800" b="1" dirty="0">
                <a:solidFill>
                  <a:schemeClr val="dk1"/>
                </a:solidFill>
                <a:latin typeface="Arial"/>
                <a:ea typeface="Arial"/>
                <a:cs typeface="Arial"/>
                <a:sym typeface="Arial"/>
              </a:rPr>
              <a:t>     Part C Section 5 subsection 5A Chapter 4</a:t>
            </a:r>
            <a:endParaRPr dirty="0"/>
          </a:p>
        </p:txBody>
      </p:sp>
      <p:sp>
        <p:nvSpPr>
          <p:cNvPr id="205" name="Google Shape;205;p27"/>
          <p:cNvSpPr txBox="1"/>
          <p:nvPr/>
        </p:nvSpPr>
        <p:spPr>
          <a:xfrm>
            <a:off x="236538" y="2038350"/>
            <a:ext cx="3052762" cy="368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b="1">
                <a:solidFill>
                  <a:schemeClr val="dk1"/>
                </a:solidFill>
                <a:latin typeface="Arial"/>
                <a:ea typeface="Arial"/>
                <a:cs typeface="Arial"/>
                <a:sym typeface="Arial"/>
              </a:rPr>
              <a:t>Non – portable Fuel Tanks</a:t>
            </a:r>
            <a:endParaRPr/>
          </a:p>
        </p:txBody>
      </p:sp>
      <p:sp>
        <p:nvSpPr>
          <p:cNvPr id="206" name="Google Shape;206;p27"/>
          <p:cNvSpPr txBox="1"/>
          <p:nvPr/>
        </p:nvSpPr>
        <p:spPr>
          <a:xfrm>
            <a:off x="264394" y="2564904"/>
            <a:ext cx="3731542" cy="2308324"/>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i="1">
                <a:solidFill>
                  <a:srgbClr val="FF0000"/>
                </a:solidFill>
                <a:latin typeface="Calibri"/>
                <a:ea typeface="Calibri"/>
                <a:cs typeface="Calibri"/>
                <a:sym typeface="Calibri"/>
              </a:rPr>
              <a:t>Location</a:t>
            </a:r>
            <a:r>
              <a:rPr lang="en-AU" sz="1800">
                <a:solidFill>
                  <a:schemeClr val="dk1"/>
                </a:solidFill>
                <a:latin typeface="Calibri"/>
                <a:ea typeface="Calibri"/>
                <a:cs typeface="Calibri"/>
                <a:sym typeface="Calibri"/>
              </a:rPr>
              <a:t>  - not to be fitted:</a:t>
            </a:r>
            <a:endParaRPr/>
          </a:p>
          <a:p>
            <a:pPr marL="342900" marR="0" lvl="0" indent="-342900" algn="l" rtl="0">
              <a:spcBef>
                <a:spcPts val="0"/>
              </a:spcBef>
              <a:spcAft>
                <a:spcPts val="0"/>
              </a:spcAft>
              <a:buClr>
                <a:schemeClr val="dk1"/>
              </a:buClr>
              <a:buSzPts val="1800"/>
              <a:buFont typeface="Calibri"/>
              <a:buAutoNum type="alphaLcParenR"/>
            </a:pPr>
            <a:r>
              <a:rPr lang="en-AU" sz="1800">
                <a:solidFill>
                  <a:schemeClr val="dk1"/>
                </a:solidFill>
                <a:latin typeface="Calibri"/>
                <a:ea typeface="Calibri"/>
                <a:cs typeface="Calibri"/>
                <a:sym typeface="Calibri"/>
              </a:rPr>
              <a:t>over stairways</a:t>
            </a:r>
            <a:endParaRPr/>
          </a:p>
          <a:p>
            <a:pPr marL="342900" marR="0" lvl="0" indent="-342900" algn="l" rtl="0">
              <a:spcBef>
                <a:spcPts val="0"/>
              </a:spcBef>
              <a:spcAft>
                <a:spcPts val="0"/>
              </a:spcAft>
              <a:buClr>
                <a:schemeClr val="dk1"/>
              </a:buClr>
              <a:buSzPts val="1800"/>
              <a:buFont typeface="Calibri"/>
              <a:buAutoNum type="alphaLcParenR"/>
            </a:pPr>
            <a:r>
              <a:rPr lang="en-AU" sz="1800">
                <a:solidFill>
                  <a:schemeClr val="dk1"/>
                </a:solidFill>
                <a:latin typeface="Calibri"/>
                <a:ea typeface="Calibri"/>
                <a:cs typeface="Calibri"/>
                <a:sym typeface="Calibri"/>
              </a:rPr>
              <a:t>over hot surfaces</a:t>
            </a:r>
            <a:endParaRPr/>
          </a:p>
          <a:p>
            <a:pPr marL="342900" marR="0" lvl="0" indent="-342900" algn="l" rtl="0">
              <a:spcBef>
                <a:spcPts val="0"/>
              </a:spcBef>
              <a:spcAft>
                <a:spcPts val="0"/>
              </a:spcAft>
              <a:buClr>
                <a:schemeClr val="dk1"/>
              </a:buClr>
              <a:buSzPts val="1800"/>
              <a:buFont typeface="Calibri"/>
              <a:buAutoNum type="alphaLcParenR"/>
            </a:pPr>
            <a:r>
              <a:rPr lang="en-AU" sz="1800">
                <a:solidFill>
                  <a:schemeClr val="dk1"/>
                </a:solidFill>
                <a:latin typeface="Calibri"/>
                <a:ea typeface="Calibri"/>
                <a:cs typeface="Calibri"/>
                <a:sym typeface="Calibri"/>
              </a:rPr>
              <a:t>over electrical equipment</a:t>
            </a:r>
            <a:endParaRPr/>
          </a:p>
          <a:p>
            <a:pPr marL="342900" marR="0" lvl="0" indent="-342900" algn="l" rtl="0">
              <a:spcBef>
                <a:spcPts val="0"/>
              </a:spcBef>
              <a:spcAft>
                <a:spcPts val="0"/>
              </a:spcAft>
              <a:buClr>
                <a:schemeClr val="dk1"/>
              </a:buClr>
              <a:buSzPts val="1800"/>
              <a:buFont typeface="Calibri"/>
              <a:buAutoNum type="alphaLcParenR"/>
            </a:pPr>
            <a:r>
              <a:rPr lang="en-AU" sz="1800">
                <a:solidFill>
                  <a:schemeClr val="dk1"/>
                </a:solidFill>
                <a:latin typeface="Calibri"/>
                <a:ea typeface="Calibri"/>
                <a:cs typeface="Calibri"/>
                <a:sym typeface="Calibri"/>
              </a:rPr>
              <a:t>any location where spills</a:t>
            </a:r>
            <a:endParaRPr/>
          </a:p>
          <a:p>
            <a:pPr marL="0" marR="0" lvl="0" indent="0" algn="l" rtl="0">
              <a:spcBef>
                <a:spcPts val="0"/>
              </a:spcBef>
              <a:spcAft>
                <a:spcPts val="0"/>
              </a:spcAft>
              <a:buNone/>
            </a:pPr>
            <a:r>
              <a:rPr lang="en-AU" sz="1800">
                <a:solidFill>
                  <a:schemeClr val="dk1"/>
                </a:solidFill>
                <a:latin typeface="Calibri"/>
                <a:ea typeface="Calibri"/>
                <a:cs typeface="Calibri"/>
                <a:sym typeface="Calibri"/>
              </a:rPr>
              <a:t>      can contact hot surfaces</a:t>
            </a:r>
            <a:endParaRPr/>
          </a:p>
          <a:p>
            <a:pPr marL="0" marR="0" lvl="0" indent="0" algn="l" rtl="0">
              <a:spcBef>
                <a:spcPts val="0"/>
              </a:spcBef>
              <a:spcAft>
                <a:spcPts val="0"/>
              </a:spcAft>
              <a:buNone/>
            </a:pPr>
            <a:r>
              <a:rPr lang="en-AU" sz="1800">
                <a:solidFill>
                  <a:schemeClr val="dk1"/>
                </a:solidFill>
                <a:latin typeface="Calibri"/>
                <a:ea typeface="Calibri"/>
                <a:cs typeface="Calibri"/>
                <a:sym typeface="Calibri"/>
              </a:rPr>
              <a:t>e) Must be metal construction  </a:t>
            </a:r>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7" name="Google Shape;207;p27"/>
          <p:cNvSpPr txBox="1"/>
          <p:nvPr/>
        </p:nvSpPr>
        <p:spPr>
          <a:xfrm>
            <a:off x="4503741" y="2158598"/>
            <a:ext cx="4036875" cy="3416320"/>
          </a:xfrm>
          <a:prstGeom prst="rect">
            <a:avLst/>
          </a:prstGeom>
          <a:blipFill rotWithShape="1">
            <a:blip r:embed="rId3">
              <a:alphaModFix/>
            </a:blip>
            <a:stretch>
              <a:fillRect l="-1204" t="-709" r="-25149" b="-1419"/>
            </a:stretch>
          </a:blip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a:latin typeface="Calibri"/>
                <a:ea typeface="Calibri"/>
                <a:cs typeface="Calibri"/>
                <a:sym typeface="Calibri"/>
              </a:rPr>
              <a:t> </a:t>
            </a:r>
            <a:endParaRPr/>
          </a:p>
        </p:txBody>
      </p:sp>
      <p:pic>
        <p:nvPicPr>
          <p:cNvPr id="208" name="Google Shape;208;p27"/>
          <p:cNvPicPr preferRelativeResize="0"/>
          <p:nvPr/>
        </p:nvPicPr>
        <p:blipFill rotWithShape="1">
          <a:blip r:embed="rId4">
            <a:alphaModFix/>
          </a:blip>
          <a:srcRect/>
          <a:stretch/>
        </p:blipFill>
        <p:spPr>
          <a:xfrm>
            <a:off x="120654" y="5108193"/>
            <a:ext cx="4383087" cy="933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5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
                                        </p:tgtEl>
                                        <p:attrNameLst>
                                          <p:attrName>style.visibility</p:attrName>
                                        </p:attrNameLst>
                                      </p:cBhvr>
                                      <p:to>
                                        <p:strVal val="visible"/>
                                      </p:to>
                                    </p:set>
                                    <p:animEffect transition="in" filter="fade">
                                      <p:cBhvr>
                                        <p:cTn id="12" dur="500"/>
                                        <p:tgtEl>
                                          <p:spTgt spid="2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
                                        </p:tgtEl>
                                        <p:attrNameLst>
                                          <p:attrName>style.visibility</p:attrName>
                                        </p:attrNameLst>
                                      </p:cBhvr>
                                      <p:to>
                                        <p:strVal val="visible"/>
                                      </p:to>
                                    </p:set>
                                    <p:animEffect transition="in" filter="fade">
                                      <p:cBhvr>
                                        <p:cTn id="17" dur="500"/>
                                        <p:tgtEl>
                                          <p:spTgt spid="20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7"/>
                                        </p:tgtEl>
                                        <p:attrNameLst>
                                          <p:attrName>style.visibility</p:attrName>
                                        </p:attrNameLst>
                                      </p:cBhvr>
                                      <p:to>
                                        <p:strVal val="visible"/>
                                      </p:to>
                                    </p:set>
                                    <p:animEffect transition="in" filter="fade">
                                      <p:cBhvr>
                                        <p:cTn id="22"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p:nvPr/>
        </p:nvSpPr>
        <p:spPr>
          <a:xfrm>
            <a:off x="1598613" y="369254"/>
            <a:ext cx="5066965"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3200" b="1">
                <a:solidFill>
                  <a:srgbClr val="000000"/>
                </a:solidFill>
                <a:latin typeface="Calibri"/>
                <a:ea typeface="Calibri"/>
                <a:cs typeface="Calibri"/>
                <a:sym typeface="Calibri"/>
              </a:rPr>
              <a:t>Fuel Systems - Requirements</a:t>
            </a:r>
            <a:endParaRPr/>
          </a:p>
        </p:txBody>
      </p:sp>
      <p:sp>
        <p:nvSpPr>
          <p:cNvPr id="214" name="Google Shape;214;p28"/>
          <p:cNvSpPr txBox="1"/>
          <p:nvPr/>
        </p:nvSpPr>
        <p:spPr>
          <a:xfrm>
            <a:off x="165484" y="999877"/>
            <a:ext cx="8929304" cy="70788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Font typeface="Arial" panose="020B0604020202020204" pitchFamily="34" charset="0"/>
              <a:buChar char="•"/>
            </a:pPr>
            <a:r>
              <a:rPr lang="en-AU" sz="2000" b="1" dirty="0">
                <a:solidFill>
                  <a:schemeClr val="dk1"/>
                </a:solidFill>
                <a:latin typeface="Arial"/>
                <a:ea typeface="Arial"/>
                <a:cs typeface="Arial"/>
                <a:sym typeface="Arial"/>
              </a:rPr>
              <a:t>Fuel system for vessels less than 35m in measured length must meet </a:t>
            </a:r>
            <a:endParaRPr dirty="0"/>
          </a:p>
          <a:p>
            <a:pPr marL="0" marR="0" lvl="0" indent="0" algn="l" rtl="0">
              <a:spcBef>
                <a:spcPts val="0"/>
              </a:spcBef>
              <a:spcAft>
                <a:spcPts val="0"/>
              </a:spcAft>
              <a:buNone/>
            </a:pPr>
            <a:r>
              <a:rPr lang="en-AU" sz="2000" b="1" dirty="0">
                <a:solidFill>
                  <a:schemeClr val="dk1"/>
                </a:solidFill>
                <a:latin typeface="Arial"/>
                <a:ea typeface="Arial"/>
                <a:cs typeface="Arial"/>
                <a:sym typeface="Arial"/>
              </a:rPr>
              <a:t>requirements as per NSCV (National standards for Commercial Vessels)</a:t>
            </a:r>
            <a:endParaRPr dirty="0"/>
          </a:p>
        </p:txBody>
      </p:sp>
      <p:sp>
        <p:nvSpPr>
          <p:cNvPr id="215" name="Google Shape;215;p28"/>
          <p:cNvSpPr txBox="1"/>
          <p:nvPr/>
        </p:nvSpPr>
        <p:spPr>
          <a:xfrm>
            <a:off x="269875" y="1909763"/>
            <a:ext cx="4027488" cy="369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b="1" i="1">
                <a:solidFill>
                  <a:schemeClr val="dk1"/>
                </a:solidFill>
                <a:latin typeface="Jacques Francois Shadow"/>
                <a:ea typeface="Jacques Francois Shadow"/>
                <a:cs typeface="Jacques Francois Shadow"/>
                <a:sym typeface="Jacques Francois Shadow"/>
              </a:rPr>
              <a:t>Non – portable Fuel Tanks</a:t>
            </a:r>
            <a:endParaRPr/>
          </a:p>
        </p:txBody>
      </p:sp>
      <p:sp>
        <p:nvSpPr>
          <p:cNvPr id="216" name="Google Shape;216;p28"/>
          <p:cNvSpPr txBox="1"/>
          <p:nvPr/>
        </p:nvSpPr>
        <p:spPr>
          <a:xfrm>
            <a:off x="93663" y="2432050"/>
            <a:ext cx="5724525" cy="1754188"/>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b="1">
                <a:solidFill>
                  <a:srgbClr val="FF0000"/>
                </a:solidFill>
                <a:latin typeface="Arial"/>
                <a:ea typeface="Arial"/>
                <a:cs typeface="Arial"/>
                <a:sym typeface="Arial"/>
              </a:rPr>
              <a:t>Fuel Shut-off</a:t>
            </a:r>
            <a:r>
              <a:rPr lang="en-AU" sz="1800" b="1">
                <a:solidFill>
                  <a:schemeClr val="dk1"/>
                </a:solidFill>
                <a:latin typeface="Arial"/>
                <a:ea typeface="Arial"/>
                <a:cs typeface="Arial"/>
                <a:sym typeface="Arial"/>
              </a:rPr>
              <a:t>:</a:t>
            </a:r>
            <a:endParaRPr/>
          </a:p>
          <a:p>
            <a:pPr marL="0" marR="0" lvl="0" indent="0" algn="l" rtl="0">
              <a:spcBef>
                <a:spcPts val="0"/>
              </a:spcBef>
              <a:spcAft>
                <a:spcPts val="0"/>
              </a:spcAft>
              <a:buNone/>
            </a:pPr>
            <a:r>
              <a:rPr lang="en-AU" sz="1800" b="1">
                <a:solidFill>
                  <a:schemeClr val="dk1"/>
                </a:solidFill>
                <a:latin typeface="Arial"/>
                <a:ea typeface="Arial"/>
                <a:cs typeface="Arial"/>
                <a:sym typeface="Arial"/>
              </a:rPr>
              <a:t> a) a fuel shut-off valve or cock</a:t>
            </a:r>
            <a:endParaRPr/>
          </a:p>
          <a:p>
            <a:pPr marL="0" marR="0" lvl="0" indent="0" algn="l" rtl="0">
              <a:spcBef>
                <a:spcPts val="0"/>
              </a:spcBef>
              <a:spcAft>
                <a:spcPts val="0"/>
              </a:spcAft>
              <a:buNone/>
            </a:pPr>
            <a:r>
              <a:rPr lang="en-AU" sz="1800" b="1">
                <a:solidFill>
                  <a:schemeClr val="dk1"/>
                </a:solidFill>
                <a:latin typeface="Arial"/>
                <a:ea typeface="Arial"/>
                <a:cs typeface="Arial"/>
                <a:sym typeface="Arial"/>
              </a:rPr>
              <a:t>fitted in each tank outlet line (all fittings &amp; pipes </a:t>
            </a:r>
            <a:endParaRPr/>
          </a:p>
          <a:p>
            <a:pPr marL="0" marR="0" lvl="0" indent="0" algn="l" rtl="0">
              <a:spcBef>
                <a:spcPts val="0"/>
              </a:spcBef>
              <a:spcAft>
                <a:spcPts val="0"/>
              </a:spcAft>
              <a:buNone/>
            </a:pPr>
            <a:r>
              <a:rPr lang="en-AU" sz="1800" b="1">
                <a:solidFill>
                  <a:schemeClr val="dk1"/>
                </a:solidFill>
                <a:latin typeface="Arial"/>
                <a:ea typeface="Arial"/>
                <a:cs typeface="Arial"/>
                <a:sym typeface="Arial"/>
              </a:rPr>
              <a:t>between tank &amp; shut-off valve/cock to be metal</a:t>
            </a:r>
            <a:endParaRPr/>
          </a:p>
          <a:p>
            <a:pPr marL="0" marR="0" lvl="0" indent="0" algn="l" rtl="0">
              <a:spcBef>
                <a:spcPts val="0"/>
              </a:spcBef>
              <a:spcAft>
                <a:spcPts val="0"/>
              </a:spcAft>
              <a:buNone/>
            </a:pPr>
            <a:r>
              <a:rPr lang="en-AU" sz="1800" b="1">
                <a:solidFill>
                  <a:schemeClr val="dk1"/>
                </a:solidFill>
                <a:latin typeface="Arial"/>
                <a:ea typeface="Arial"/>
                <a:cs typeface="Arial"/>
                <a:sym typeface="Arial"/>
              </a:rPr>
              <a:t> b) external means provided for operating shut- off</a:t>
            </a:r>
            <a:endParaRPr/>
          </a:p>
          <a:p>
            <a:pPr marL="0" marR="0" lvl="0" indent="0" algn="l" rtl="0">
              <a:spcBef>
                <a:spcPts val="0"/>
              </a:spcBef>
              <a:spcAft>
                <a:spcPts val="0"/>
              </a:spcAft>
              <a:buNone/>
            </a:pPr>
            <a:r>
              <a:rPr lang="en-AU" sz="1800" b="1">
                <a:solidFill>
                  <a:schemeClr val="dk1"/>
                </a:solidFill>
                <a:latin typeface="Arial"/>
                <a:ea typeface="Arial"/>
                <a:cs typeface="Arial"/>
                <a:sym typeface="Arial"/>
              </a:rPr>
              <a:t>valve or cock</a:t>
            </a:r>
            <a:endParaRPr/>
          </a:p>
        </p:txBody>
      </p:sp>
      <p:sp>
        <p:nvSpPr>
          <p:cNvPr id="217" name="Google Shape;217;p28"/>
          <p:cNvSpPr txBox="1"/>
          <p:nvPr/>
        </p:nvSpPr>
        <p:spPr>
          <a:xfrm>
            <a:off x="5956300" y="2398713"/>
            <a:ext cx="3022600" cy="120015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a:solidFill>
                  <a:schemeClr val="dk1"/>
                </a:solidFill>
                <a:latin typeface="Calibri"/>
                <a:ea typeface="Calibri"/>
                <a:cs typeface="Calibri"/>
                <a:sym typeface="Calibri"/>
              </a:rPr>
              <a:t> </a:t>
            </a:r>
            <a:r>
              <a:rPr lang="en-AU" sz="1800" b="1">
                <a:solidFill>
                  <a:srgbClr val="FF0000"/>
                </a:solidFill>
                <a:latin typeface="Calibri"/>
                <a:ea typeface="Calibri"/>
                <a:cs typeface="Calibri"/>
                <a:sym typeface="Calibri"/>
              </a:rPr>
              <a:t>Filling Pipes</a:t>
            </a:r>
            <a:r>
              <a:rPr lang="en-AU" sz="1800">
                <a:solidFill>
                  <a:schemeClr val="dk1"/>
                </a:solidFill>
                <a:latin typeface="Calibri"/>
                <a:ea typeface="Calibri"/>
                <a:cs typeface="Calibri"/>
                <a:sym typeface="Calibri"/>
              </a:rPr>
              <a:t>: shall have permanent filling pipe extending from open deck to tank and fitted with a bund.</a:t>
            </a:r>
            <a:endParaRPr sz="1800">
              <a:solidFill>
                <a:schemeClr val="dk1"/>
              </a:solidFill>
              <a:latin typeface="Arial Black"/>
              <a:ea typeface="Arial Black"/>
              <a:cs typeface="Arial Black"/>
              <a:sym typeface="Arial Black"/>
            </a:endParaRPr>
          </a:p>
        </p:txBody>
      </p:sp>
      <p:sp>
        <p:nvSpPr>
          <p:cNvPr id="218" name="Google Shape;218;p28"/>
          <p:cNvSpPr txBox="1"/>
          <p:nvPr/>
        </p:nvSpPr>
        <p:spPr>
          <a:xfrm>
            <a:off x="406400" y="4421188"/>
            <a:ext cx="4056303" cy="1754326"/>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b="1">
                <a:solidFill>
                  <a:srgbClr val="FF0000"/>
                </a:solidFill>
                <a:latin typeface="Calibri"/>
                <a:ea typeface="Calibri"/>
                <a:cs typeface="Calibri"/>
                <a:sym typeface="Calibri"/>
              </a:rPr>
              <a:t>Filling Station</a:t>
            </a:r>
            <a:r>
              <a:rPr lang="en-AU" sz="1800">
                <a:solidFill>
                  <a:schemeClr val="dk1"/>
                </a:solidFill>
                <a:latin typeface="Calibri"/>
                <a:ea typeface="Calibri"/>
                <a:cs typeface="Calibri"/>
                <a:sym typeface="Calibri"/>
              </a:rPr>
              <a:t>:</a:t>
            </a:r>
            <a:endParaRPr/>
          </a:p>
          <a:p>
            <a:pPr marL="342900" marR="0" lvl="0" indent="-342900" algn="l" rtl="0">
              <a:spcBef>
                <a:spcPts val="0"/>
              </a:spcBef>
              <a:spcAft>
                <a:spcPts val="0"/>
              </a:spcAft>
              <a:buClr>
                <a:schemeClr val="dk1"/>
              </a:buClr>
              <a:buSzPts val="1800"/>
              <a:buFont typeface="Calibri"/>
              <a:buAutoNum type="alphaLcParenR"/>
            </a:pPr>
            <a:r>
              <a:rPr lang="en-AU" sz="1800">
                <a:solidFill>
                  <a:schemeClr val="dk1"/>
                </a:solidFill>
                <a:latin typeface="Calibri"/>
                <a:ea typeface="Calibri"/>
                <a:cs typeface="Calibri"/>
                <a:sym typeface="Calibri"/>
              </a:rPr>
              <a:t>Located outside machinery spaces.</a:t>
            </a:r>
            <a:endParaRPr/>
          </a:p>
          <a:p>
            <a:pPr marL="342900" marR="0" lvl="0" indent="-342900" algn="l" rtl="0">
              <a:spcBef>
                <a:spcPts val="0"/>
              </a:spcBef>
              <a:spcAft>
                <a:spcPts val="0"/>
              </a:spcAft>
              <a:buClr>
                <a:schemeClr val="dk1"/>
              </a:buClr>
              <a:buSzPts val="1800"/>
              <a:buFont typeface="Calibri"/>
              <a:buAutoNum type="alphaLcParenR"/>
            </a:pPr>
            <a:r>
              <a:rPr lang="en-AU" sz="1800">
                <a:solidFill>
                  <a:schemeClr val="dk1"/>
                </a:solidFill>
                <a:latin typeface="Calibri"/>
                <a:ea typeface="Calibri"/>
                <a:cs typeface="Calibri"/>
                <a:sym typeface="Calibri"/>
              </a:rPr>
              <a:t>Arranged to prevent overflow contact</a:t>
            </a:r>
            <a:endParaRPr/>
          </a:p>
          <a:p>
            <a:pPr marL="0" marR="0" lvl="0" indent="0" algn="l" rtl="0">
              <a:spcBef>
                <a:spcPts val="0"/>
              </a:spcBef>
              <a:spcAft>
                <a:spcPts val="0"/>
              </a:spcAft>
              <a:buNone/>
            </a:pPr>
            <a:r>
              <a:rPr lang="en-AU" sz="1800">
                <a:solidFill>
                  <a:schemeClr val="dk1"/>
                </a:solidFill>
                <a:latin typeface="Calibri"/>
                <a:ea typeface="Calibri"/>
                <a:cs typeface="Calibri"/>
                <a:sym typeface="Calibri"/>
              </a:rPr>
              <a:t>with hot surfaces </a:t>
            </a:r>
            <a:endParaRPr/>
          </a:p>
          <a:p>
            <a:pPr marL="0" marR="0" lvl="0" indent="0" algn="l" rtl="0">
              <a:spcBef>
                <a:spcPts val="0"/>
              </a:spcBef>
              <a:spcAft>
                <a:spcPts val="0"/>
              </a:spcAft>
              <a:buNone/>
            </a:pPr>
            <a:r>
              <a:rPr lang="en-AU" sz="1800">
                <a:solidFill>
                  <a:schemeClr val="dk1"/>
                </a:solidFill>
                <a:latin typeface="Calibri"/>
                <a:ea typeface="Calibri"/>
                <a:cs typeface="Calibri"/>
                <a:sym typeface="Calibri"/>
              </a:rPr>
              <a:t>c) Arranged to prevent overflow  causing </a:t>
            </a:r>
            <a:endParaRPr/>
          </a:p>
          <a:p>
            <a:pPr marL="0" marR="0" lvl="0" indent="0" algn="l" rtl="0">
              <a:spcBef>
                <a:spcPts val="0"/>
              </a:spcBef>
              <a:spcAft>
                <a:spcPts val="0"/>
              </a:spcAft>
              <a:buNone/>
            </a:pPr>
            <a:r>
              <a:rPr lang="en-AU" sz="1800">
                <a:solidFill>
                  <a:schemeClr val="dk1"/>
                </a:solidFill>
                <a:latin typeface="Calibri"/>
                <a:ea typeface="Calibri"/>
                <a:cs typeface="Calibri"/>
                <a:sym typeface="Calibri"/>
              </a:rPr>
              <a:t>possible pollution  A Bund fitted.</a:t>
            </a:r>
            <a:endParaRPr/>
          </a:p>
        </p:txBody>
      </p:sp>
      <p:sp>
        <p:nvSpPr>
          <p:cNvPr id="219" name="Google Shape;219;p28"/>
          <p:cNvSpPr txBox="1"/>
          <p:nvPr/>
        </p:nvSpPr>
        <p:spPr>
          <a:xfrm>
            <a:off x="5818188" y="4281488"/>
            <a:ext cx="3022600" cy="1754326"/>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a:solidFill>
                  <a:schemeClr val="dk1"/>
                </a:solidFill>
                <a:latin typeface="Calibri"/>
                <a:ea typeface="Calibri"/>
                <a:cs typeface="Calibri"/>
                <a:sym typeface="Calibri"/>
              </a:rPr>
              <a:t> </a:t>
            </a:r>
            <a:r>
              <a:rPr lang="en-AU" sz="1800" b="1">
                <a:solidFill>
                  <a:srgbClr val="FF0000"/>
                </a:solidFill>
                <a:latin typeface="Calibri"/>
                <a:ea typeface="Calibri"/>
                <a:cs typeface="Calibri"/>
                <a:sym typeface="Calibri"/>
              </a:rPr>
              <a:t>Baffles: </a:t>
            </a:r>
            <a:r>
              <a:rPr lang="en-AU" sz="1800">
                <a:solidFill>
                  <a:schemeClr val="dk1"/>
                </a:solidFill>
                <a:latin typeface="Calibri"/>
                <a:ea typeface="Calibri"/>
                <a:cs typeface="Calibri"/>
                <a:sym typeface="Calibri"/>
              </a:rPr>
              <a:t>shall be fitted to reduce the effects of surging of tank contents. To be fitted at intervals not more than 1 m along longitudinal or transverse axis of tank</a:t>
            </a:r>
            <a:endParaRPr sz="1800">
              <a:solidFill>
                <a:schemeClr val="dk1"/>
              </a:solidFill>
              <a:latin typeface="Arial Black"/>
              <a:ea typeface="Arial Black"/>
              <a:cs typeface="Arial Black"/>
              <a:sym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500"/>
                                        <p:tgtEl>
                                          <p:spTgt spid="2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gtEl>
                                        <p:attrNameLst>
                                          <p:attrName>style.visibility</p:attrName>
                                        </p:attrNameLst>
                                      </p:cBhvr>
                                      <p:to>
                                        <p:strVal val="visible"/>
                                      </p:to>
                                    </p:set>
                                    <p:animEffect transition="in" filter="fade">
                                      <p:cBhvr>
                                        <p:cTn id="12" dur="500"/>
                                        <p:tgtEl>
                                          <p:spTgt spid="2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6"/>
                                        </p:tgtEl>
                                        <p:attrNameLst>
                                          <p:attrName>style.visibility</p:attrName>
                                        </p:attrNameLst>
                                      </p:cBhvr>
                                      <p:to>
                                        <p:strVal val="visible"/>
                                      </p:to>
                                    </p:set>
                                    <p:animEffect transition="in" filter="fade">
                                      <p:cBhvr>
                                        <p:cTn id="17" dur="500"/>
                                        <p:tgtEl>
                                          <p:spTgt spid="2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7"/>
                                        </p:tgtEl>
                                        <p:attrNameLst>
                                          <p:attrName>style.visibility</p:attrName>
                                        </p:attrNameLst>
                                      </p:cBhvr>
                                      <p:to>
                                        <p:strVal val="visible"/>
                                      </p:to>
                                    </p:set>
                                    <p:animEffect transition="in" filter="fade">
                                      <p:cBhvr>
                                        <p:cTn id="22" dur="500"/>
                                        <p:tgtEl>
                                          <p:spTgt spid="2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8"/>
                                        </p:tgtEl>
                                        <p:attrNameLst>
                                          <p:attrName>style.visibility</p:attrName>
                                        </p:attrNameLst>
                                      </p:cBhvr>
                                      <p:to>
                                        <p:strVal val="visible"/>
                                      </p:to>
                                    </p:set>
                                    <p:animEffect transition="in" filter="fade">
                                      <p:cBhvr>
                                        <p:cTn id="27" dur="500"/>
                                        <p:tgtEl>
                                          <p:spTgt spid="2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9"/>
                                        </p:tgtEl>
                                        <p:attrNameLst>
                                          <p:attrName>style.visibility</p:attrName>
                                        </p:attrNameLst>
                                      </p:cBhvr>
                                      <p:to>
                                        <p:strVal val="visible"/>
                                      </p:to>
                                    </p:set>
                                    <p:animEffect transition="in" filter="fade">
                                      <p:cBhvr>
                                        <p:cTn id="32"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9"/>
          <p:cNvSpPr txBox="1"/>
          <p:nvPr/>
        </p:nvSpPr>
        <p:spPr>
          <a:xfrm>
            <a:off x="2058903" y="65827"/>
            <a:ext cx="5066965"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3200" b="1">
                <a:solidFill>
                  <a:srgbClr val="000000"/>
                </a:solidFill>
                <a:latin typeface="Calibri"/>
                <a:ea typeface="Calibri"/>
                <a:cs typeface="Calibri"/>
                <a:sym typeface="Calibri"/>
              </a:rPr>
              <a:t>Fuel Systems - Requirements</a:t>
            </a:r>
            <a:endParaRPr/>
          </a:p>
        </p:txBody>
      </p:sp>
      <p:sp>
        <p:nvSpPr>
          <p:cNvPr id="225" name="Google Shape;225;p29"/>
          <p:cNvSpPr txBox="1"/>
          <p:nvPr/>
        </p:nvSpPr>
        <p:spPr>
          <a:xfrm>
            <a:off x="92403" y="650602"/>
            <a:ext cx="8903656"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000" b="1">
                <a:solidFill>
                  <a:schemeClr val="dk1"/>
                </a:solidFill>
                <a:latin typeface="Arial"/>
                <a:ea typeface="Arial"/>
                <a:cs typeface="Arial"/>
                <a:sym typeface="Arial"/>
              </a:rPr>
              <a:t>Fuel system for vessels less than 35m in measured length must meet </a:t>
            </a:r>
            <a:endParaRPr/>
          </a:p>
          <a:p>
            <a:pPr marL="0" marR="0" lvl="0" indent="0" algn="l" rtl="0">
              <a:spcBef>
                <a:spcPts val="0"/>
              </a:spcBef>
              <a:spcAft>
                <a:spcPts val="0"/>
              </a:spcAft>
              <a:buNone/>
            </a:pPr>
            <a:r>
              <a:rPr lang="en-AU" sz="2000" b="1">
                <a:solidFill>
                  <a:schemeClr val="dk1"/>
                </a:solidFill>
                <a:latin typeface="Arial"/>
                <a:ea typeface="Arial"/>
                <a:cs typeface="Arial"/>
                <a:sym typeface="Arial"/>
              </a:rPr>
              <a:t>requirements as per NSCV (National standards for Commercial Vessels</a:t>
            </a:r>
            <a:r>
              <a:rPr lang="en-AU" sz="1400" b="1">
                <a:solidFill>
                  <a:schemeClr val="dk1"/>
                </a:solidFill>
                <a:latin typeface="Arial"/>
                <a:ea typeface="Arial"/>
                <a:cs typeface="Arial"/>
                <a:sym typeface="Arial"/>
              </a:rPr>
              <a:t>)</a:t>
            </a:r>
            <a:endParaRPr/>
          </a:p>
        </p:txBody>
      </p:sp>
      <p:sp>
        <p:nvSpPr>
          <p:cNvPr id="226" name="Google Shape;226;p29"/>
          <p:cNvSpPr txBox="1"/>
          <p:nvPr/>
        </p:nvSpPr>
        <p:spPr>
          <a:xfrm>
            <a:off x="269875" y="1909763"/>
            <a:ext cx="4027488" cy="369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b="1" i="1">
                <a:solidFill>
                  <a:schemeClr val="dk1"/>
                </a:solidFill>
                <a:latin typeface="Jacques Francois Shadow"/>
                <a:ea typeface="Jacques Francois Shadow"/>
                <a:cs typeface="Jacques Francois Shadow"/>
                <a:sym typeface="Jacques Francois Shadow"/>
              </a:rPr>
              <a:t>Non – portable Fuel Tanks</a:t>
            </a:r>
            <a:endParaRPr/>
          </a:p>
        </p:txBody>
      </p:sp>
      <p:sp>
        <p:nvSpPr>
          <p:cNvPr id="227" name="Google Shape;227;p29"/>
          <p:cNvSpPr txBox="1"/>
          <p:nvPr/>
        </p:nvSpPr>
        <p:spPr>
          <a:xfrm>
            <a:off x="295275" y="2279650"/>
            <a:ext cx="4699000" cy="2308225"/>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b="1">
                <a:solidFill>
                  <a:srgbClr val="FF0000"/>
                </a:solidFill>
                <a:latin typeface="Arial"/>
                <a:ea typeface="Arial"/>
                <a:cs typeface="Arial"/>
                <a:sym typeface="Arial"/>
              </a:rPr>
              <a:t>Fuel tank contents measurements</a:t>
            </a:r>
            <a:r>
              <a:rPr lang="en-AU" sz="1800" b="1">
                <a:solidFill>
                  <a:schemeClr val="dk1"/>
                </a:solidFill>
                <a:latin typeface="Arial"/>
                <a:ea typeface="Arial"/>
                <a:cs typeface="Arial"/>
                <a:sym typeface="Arial"/>
              </a:rPr>
              <a:t>:</a:t>
            </a:r>
            <a:endParaRPr/>
          </a:p>
          <a:p>
            <a:pPr marL="0" marR="0" lvl="0" indent="0" algn="l" rtl="0">
              <a:spcBef>
                <a:spcPts val="0"/>
              </a:spcBef>
              <a:spcAft>
                <a:spcPts val="0"/>
              </a:spcAft>
              <a:buNone/>
            </a:pPr>
            <a:r>
              <a:rPr lang="en-AU" sz="1800" b="1">
                <a:solidFill>
                  <a:schemeClr val="dk1"/>
                </a:solidFill>
                <a:latin typeface="Arial"/>
                <a:ea typeface="Arial"/>
                <a:cs typeface="Arial"/>
                <a:sym typeface="Arial"/>
              </a:rPr>
              <a:t>Level indicating gauge glasses to be</a:t>
            </a:r>
            <a:endParaRPr/>
          </a:p>
          <a:p>
            <a:pPr marL="0" marR="0" lvl="0" indent="0" algn="l" rtl="0">
              <a:spcBef>
                <a:spcPts val="0"/>
              </a:spcBef>
              <a:spcAft>
                <a:spcPts val="0"/>
              </a:spcAft>
              <a:buNone/>
            </a:pPr>
            <a:r>
              <a:rPr lang="en-AU" sz="1800" b="1">
                <a:solidFill>
                  <a:schemeClr val="dk1"/>
                </a:solidFill>
                <a:latin typeface="Arial"/>
                <a:ea typeface="Arial"/>
                <a:cs typeface="Arial"/>
                <a:sym typeface="Arial"/>
              </a:rPr>
              <a:t>fitted with self-closing valves/cocks. </a:t>
            </a:r>
            <a:endParaRPr/>
          </a:p>
          <a:p>
            <a:pPr marL="0" marR="0" lvl="0" indent="0" algn="l" rtl="0">
              <a:spcBef>
                <a:spcPts val="0"/>
              </a:spcBef>
              <a:spcAft>
                <a:spcPts val="0"/>
              </a:spcAft>
              <a:buNone/>
            </a:pPr>
            <a:r>
              <a:rPr lang="en-AU" sz="1800" b="1">
                <a:solidFill>
                  <a:schemeClr val="dk1"/>
                </a:solidFill>
                <a:latin typeface="Arial"/>
                <a:ea typeface="Arial"/>
                <a:cs typeface="Arial"/>
                <a:sym typeface="Arial"/>
              </a:rPr>
              <a:t>Only 1 such valve/cock needed if  </a:t>
            </a:r>
            <a:endParaRPr/>
          </a:p>
          <a:p>
            <a:pPr marL="0" marR="0" lvl="0" indent="0" algn="l" rtl="0">
              <a:spcBef>
                <a:spcPts val="0"/>
              </a:spcBef>
              <a:spcAft>
                <a:spcPts val="0"/>
              </a:spcAft>
              <a:buNone/>
            </a:pPr>
            <a:r>
              <a:rPr lang="en-AU" sz="1800" b="1">
                <a:solidFill>
                  <a:schemeClr val="dk1"/>
                </a:solidFill>
                <a:latin typeface="Arial"/>
                <a:ea typeface="Arial"/>
                <a:cs typeface="Arial"/>
                <a:sym typeface="Arial"/>
              </a:rPr>
              <a:t>upper end of gauge is connected to </a:t>
            </a:r>
            <a:endParaRPr/>
          </a:p>
          <a:p>
            <a:pPr marL="0" marR="0" lvl="0" indent="0" algn="l" rtl="0">
              <a:spcBef>
                <a:spcPts val="0"/>
              </a:spcBef>
              <a:spcAft>
                <a:spcPts val="0"/>
              </a:spcAft>
              <a:buNone/>
            </a:pPr>
            <a:r>
              <a:rPr lang="en-AU" sz="1800" b="1">
                <a:solidFill>
                  <a:schemeClr val="dk1"/>
                </a:solidFill>
                <a:latin typeface="Arial"/>
                <a:ea typeface="Arial"/>
                <a:cs typeface="Arial"/>
                <a:sym typeface="Arial"/>
              </a:rPr>
              <a:t>top plate of tank</a:t>
            </a:r>
            <a:endParaRPr/>
          </a:p>
          <a:p>
            <a:pPr marL="0" marR="0" lvl="0" indent="0" algn="l" rtl="0">
              <a:spcBef>
                <a:spcPts val="0"/>
              </a:spcBef>
              <a:spcAft>
                <a:spcPts val="0"/>
              </a:spcAft>
              <a:buNone/>
            </a:pPr>
            <a:r>
              <a:rPr lang="en-AU" sz="1800" b="1">
                <a:solidFill>
                  <a:schemeClr val="dk1"/>
                </a:solidFill>
                <a:latin typeface="Arial"/>
                <a:ea typeface="Arial"/>
                <a:cs typeface="Arial"/>
                <a:sym typeface="Arial"/>
              </a:rPr>
              <a:t>Sounding pipes should not be located in </a:t>
            </a:r>
            <a:endParaRPr/>
          </a:p>
          <a:p>
            <a:pPr marL="0" marR="0" lvl="0" indent="0" algn="l" rtl="0">
              <a:spcBef>
                <a:spcPts val="0"/>
              </a:spcBef>
              <a:spcAft>
                <a:spcPts val="0"/>
              </a:spcAft>
              <a:buNone/>
            </a:pPr>
            <a:r>
              <a:rPr lang="en-AU" sz="1800" b="1">
                <a:solidFill>
                  <a:schemeClr val="dk1"/>
                </a:solidFill>
                <a:latin typeface="Arial"/>
                <a:ea typeface="Arial"/>
                <a:cs typeface="Arial"/>
                <a:sym typeface="Arial"/>
              </a:rPr>
              <a:t>Accommodation spaces</a:t>
            </a:r>
            <a:endParaRPr/>
          </a:p>
        </p:txBody>
      </p:sp>
      <p:sp>
        <p:nvSpPr>
          <p:cNvPr id="228" name="Google Shape;228;p29"/>
          <p:cNvSpPr txBox="1"/>
          <p:nvPr/>
        </p:nvSpPr>
        <p:spPr>
          <a:xfrm>
            <a:off x="5575300" y="2409825"/>
            <a:ext cx="3022600" cy="4247317"/>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a:solidFill>
                  <a:schemeClr val="dk1"/>
                </a:solidFill>
                <a:latin typeface="Calibri"/>
                <a:ea typeface="Calibri"/>
                <a:cs typeface="Calibri"/>
                <a:sym typeface="Calibri"/>
              </a:rPr>
              <a:t> </a:t>
            </a:r>
            <a:r>
              <a:rPr lang="en-AU" sz="1800">
                <a:solidFill>
                  <a:srgbClr val="FF0000"/>
                </a:solidFill>
                <a:latin typeface="Calibri"/>
                <a:ea typeface="Calibri"/>
                <a:cs typeface="Calibri"/>
                <a:sym typeface="Calibri"/>
              </a:rPr>
              <a:t>Fuel Pipes</a:t>
            </a:r>
            <a:r>
              <a:rPr lang="en-AU" sz="1800">
                <a:solidFill>
                  <a:schemeClr val="dk1"/>
                </a:solidFill>
                <a:latin typeface="Calibri"/>
                <a:ea typeface="Calibri"/>
                <a:cs typeface="Calibri"/>
                <a:sym typeface="Calibri"/>
              </a:rPr>
              <a:t>: shall be of seamless, heavy  gauge metal, connected by visible minimum number of flanged, metal to metal, or conical type joints.</a:t>
            </a:r>
            <a:endParaRPr/>
          </a:p>
          <a:p>
            <a:pPr marL="0" marR="0" lvl="0" indent="0" algn="l" rtl="0">
              <a:spcBef>
                <a:spcPts val="0"/>
              </a:spcBef>
              <a:spcAft>
                <a:spcPts val="0"/>
              </a:spcAft>
              <a:buNone/>
            </a:pPr>
            <a:r>
              <a:rPr lang="en-AU" sz="1800">
                <a:solidFill>
                  <a:schemeClr val="dk1"/>
                </a:solidFill>
                <a:latin typeface="Calibri"/>
                <a:ea typeface="Calibri"/>
                <a:cs typeface="Calibri"/>
                <a:sym typeface="Calibri"/>
              </a:rPr>
              <a:t>Where cone nipples are used they shall be welded</a:t>
            </a:r>
            <a:r>
              <a:rPr lang="en-AU" sz="1800">
                <a:solidFill>
                  <a:schemeClr val="dk1"/>
                </a:solidFill>
                <a:latin typeface="Arial Black"/>
                <a:ea typeface="Arial Black"/>
                <a:cs typeface="Arial Black"/>
                <a:sym typeface="Arial Black"/>
              </a:rPr>
              <a:t>. </a:t>
            </a:r>
            <a:r>
              <a:rPr lang="en-AU" sz="1800">
                <a:solidFill>
                  <a:schemeClr val="dk1"/>
                </a:solidFill>
                <a:latin typeface="Calibri"/>
                <a:ea typeface="Calibri"/>
                <a:cs typeface="Calibri"/>
                <a:sym typeface="Calibri"/>
              </a:rPr>
              <a:t>Olive-type  fittings shall not be used.</a:t>
            </a:r>
            <a:endParaRPr/>
          </a:p>
          <a:p>
            <a:pPr marL="0" marR="0" lvl="0" indent="0" algn="l" rtl="0">
              <a:spcBef>
                <a:spcPts val="0"/>
              </a:spcBef>
              <a:spcAft>
                <a:spcPts val="0"/>
              </a:spcAft>
              <a:buNone/>
            </a:pPr>
            <a:r>
              <a:rPr lang="en-AU" sz="1800">
                <a:solidFill>
                  <a:srgbClr val="FF0000"/>
                </a:solidFill>
                <a:latin typeface="Calibri"/>
                <a:ea typeface="Calibri"/>
                <a:cs typeface="Calibri"/>
                <a:sym typeface="Calibri"/>
              </a:rPr>
              <a:t>Flexible fuel piping  </a:t>
            </a:r>
            <a:r>
              <a:rPr lang="en-AU" sz="1800">
                <a:solidFill>
                  <a:schemeClr val="dk1"/>
                </a:solidFill>
                <a:latin typeface="Calibri"/>
                <a:ea typeface="Calibri"/>
                <a:cs typeface="Calibri"/>
                <a:sym typeface="Calibri"/>
              </a:rPr>
              <a:t>may be used: a) between fuel shut-off valve &amp; engine</a:t>
            </a:r>
            <a:endParaRPr/>
          </a:p>
          <a:p>
            <a:pPr marL="0" marR="0" lvl="0" indent="0" algn="l" rtl="0">
              <a:spcBef>
                <a:spcPts val="0"/>
              </a:spcBef>
              <a:spcAft>
                <a:spcPts val="0"/>
              </a:spcAft>
              <a:buNone/>
            </a:pPr>
            <a:r>
              <a:rPr lang="en-AU" sz="1800">
                <a:solidFill>
                  <a:schemeClr val="dk1"/>
                </a:solidFill>
                <a:latin typeface="Calibri"/>
                <a:ea typeface="Calibri"/>
                <a:cs typeface="Calibri"/>
                <a:sym typeface="Calibri"/>
              </a:rPr>
              <a:t>b) Engine fuel return back to tank pipe work. Must be as short as possible</a:t>
            </a:r>
            <a:endParaRPr sz="1800">
              <a:solidFill>
                <a:srgbClr val="FF0000"/>
              </a:solidFill>
              <a:latin typeface="Calibri"/>
              <a:ea typeface="Calibri"/>
              <a:cs typeface="Calibri"/>
              <a:sym typeface="Calibri"/>
            </a:endParaRPr>
          </a:p>
        </p:txBody>
      </p:sp>
      <p:sp>
        <p:nvSpPr>
          <p:cNvPr id="229" name="Google Shape;229;p29"/>
          <p:cNvSpPr txBox="1"/>
          <p:nvPr/>
        </p:nvSpPr>
        <p:spPr>
          <a:xfrm>
            <a:off x="92403" y="4763655"/>
            <a:ext cx="5355312" cy="1477328"/>
          </a:xfrm>
          <a:prstGeom prst="rect">
            <a:avLst/>
          </a:prstGeom>
          <a:blipFill rotWithShape="1">
            <a:blip r:embed="rId3">
              <a:alphaModFix/>
            </a:blip>
            <a:stretch>
              <a:fillRect l="-793" t="-1632" b="-4897"/>
            </a:stretch>
          </a:blip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a:latin typeface="Calibri"/>
                <a:ea typeface="Calibri"/>
                <a:cs typeface="Calibri"/>
                <a:sym typeface="Calibri"/>
              </a:rPr>
              <a:t> </a:t>
            </a:r>
            <a:endParaRPr/>
          </a:p>
        </p:txBody>
      </p:sp>
      <p:sp>
        <p:nvSpPr>
          <p:cNvPr id="230" name="Google Shape;230;p29"/>
          <p:cNvSpPr txBox="1"/>
          <p:nvPr/>
        </p:nvSpPr>
        <p:spPr>
          <a:xfrm>
            <a:off x="5232400" y="1910038"/>
            <a:ext cx="2400300" cy="369332"/>
          </a:xfrm>
          <a:prstGeom prst="rect">
            <a:avLst/>
          </a:prstGeom>
          <a:blipFill rotWithShape="1">
            <a:blip r:embed="rId4">
              <a:alphaModFix/>
            </a:blip>
            <a:stretch>
              <a:fillRect t="-7935" b="-20632"/>
            </a:stretch>
          </a:blip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a:latin typeface="Calibri"/>
                <a:ea typeface="Calibri"/>
                <a:cs typeface="Calibri"/>
                <a:sym typeface="Calibri"/>
              </a:rPr>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0"/>
          <p:cNvSpPr txBox="1">
            <a:spLocks noGrp="1"/>
          </p:cNvSpPr>
          <p:nvPr>
            <p:ph type="title"/>
          </p:nvPr>
        </p:nvSpPr>
        <p:spPr>
          <a:xfrm>
            <a:off x="1258888" y="125413"/>
            <a:ext cx="6840537" cy="1287462"/>
          </a:xfrm>
          <a:prstGeom prst="rect">
            <a:avLst/>
          </a:prstGeom>
          <a:solidFill>
            <a:schemeClr val="accent5"/>
          </a:solidFill>
          <a:ln w="9525" cap="flat" cmpd="sng">
            <a:solidFill>
              <a:srgbClr val="CC0066"/>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CC0066"/>
              </a:buClr>
              <a:buSzPts val="3600"/>
              <a:buFont typeface="Verdana"/>
              <a:buNone/>
            </a:pPr>
            <a:r>
              <a:rPr lang="en-AU" sz="3600">
                <a:solidFill>
                  <a:srgbClr val="CC0066"/>
                </a:solidFill>
                <a:latin typeface="Verdana"/>
                <a:ea typeface="Verdana"/>
                <a:cs typeface="Verdana"/>
                <a:sym typeface="Verdana"/>
              </a:rPr>
              <a:t>Legislation</a:t>
            </a:r>
            <a:br>
              <a:rPr lang="en-AU" sz="3600">
                <a:solidFill>
                  <a:srgbClr val="CC0066"/>
                </a:solidFill>
                <a:latin typeface="Verdana"/>
                <a:ea typeface="Verdana"/>
                <a:cs typeface="Verdana"/>
                <a:sym typeface="Verdana"/>
              </a:rPr>
            </a:br>
            <a:r>
              <a:rPr lang="en-AU" sz="3600">
                <a:solidFill>
                  <a:srgbClr val="CC0066"/>
                </a:solidFill>
                <a:latin typeface="Verdana"/>
                <a:ea typeface="Verdana"/>
                <a:cs typeface="Verdana"/>
                <a:sym typeface="Verdana"/>
              </a:rPr>
              <a:t>Fuel Tanks Requirements</a:t>
            </a:r>
            <a:endParaRPr/>
          </a:p>
        </p:txBody>
      </p:sp>
      <p:pic>
        <p:nvPicPr>
          <p:cNvPr id="236" name="Google Shape;236;p30"/>
          <p:cNvPicPr preferRelativeResize="0"/>
          <p:nvPr/>
        </p:nvPicPr>
        <p:blipFill rotWithShape="1">
          <a:blip r:embed="rId3">
            <a:alphaModFix/>
          </a:blip>
          <a:srcRect/>
          <a:stretch/>
        </p:blipFill>
        <p:spPr>
          <a:xfrm>
            <a:off x="4139952" y="1533367"/>
            <a:ext cx="4948505" cy="4104456"/>
          </a:xfrm>
          <a:prstGeom prst="rect">
            <a:avLst/>
          </a:prstGeom>
          <a:noFill/>
          <a:ln>
            <a:noFill/>
          </a:ln>
        </p:spPr>
      </p:pic>
      <p:sp>
        <p:nvSpPr>
          <p:cNvPr id="237" name="Google Shape;237;p30"/>
          <p:cNvSpPr txBox="1"/>
          <p:nvPr/>
        </p:nvSpPr>
        <p:spPr>
          <a:xfrm>
            <a:off x="179512" y="1647832"/>
            <a:ext cx="3926716" cy="304698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AU" sz="2400">
                <a:solidFill>
                  <a:schemeClr val="dk1"/>
                </a:solidFill>
                <a:latin typeface="Calibri"/>
                <a:ea typeface="Calibri"/>
                <a:cs typeface="Calibri"/>
                <a:sym typeface="Calibri"/>
              </a:rPr>
              <a:t>Refuelling manifold inlet</a:t>
            </a:r>
            <a:endParaRPr/>
          </a:p>
          <a:p>
            <a:pPr marL="342900" marR="0" lvl="0" indent="-342900" algn="l" rtl="0">
              <a:spcBef>
                <a:spcPts val="0"/>
              </a:spcBef>
              <a:spcAft>
                <a:spcPts val="0"/>
              </a:spcAft>
              <a:buClr>
                <a:schemeClr val="dk1"/>
              </a:buClr>
              <a:buSzPts val="2400"/>
              <a:buFont typeface="Arial"/>
              <a:buChar char="•"/>
            </a:pPr>
            <a:r>
              <a:rPr lang="en-AU" sz="2400">
                <a:solidFill>
                  <a:schemeClr val="dk1"/>
                </a:solidFill>
                <a:latin typeface="Calibri"/>
                <a:ea typeface="Calibri"/>
                <a:cs typeface="Calibri"/>
                <a:sym typeface="Calibri"/>
              </a:rPr>
              <a:t>Note the safety cap</a:t>
            </a:r>
            <a:endParaRPr/>
          </a:p>
          <a:p>
            <a:pPr marL="342900" marR="0" lvl="0" indent="-342900" algn="l" rtl="0">
              <a:spcBef>
                <a:spcPts val="0"/>
              </a:spcBef>
              <a:spcAft>
                <a:spcPts val="0"/>
              </a:spcAft>
              <a:buClr>
                <a:schemeClr val="dk1"/>
              </a:buClr>
              <a:buSzPts val="2400"/>
              <a:buFont typeface="Arial"/>
              <a:buChar char="•"/>
            </a:pPr>
            <a:r>
              <a:rPr lang="en-AU" sz="2400">
                <a:solidFill>
                  <a:schemeClr val="dk1"/>
                </a:solidFill>
                <a:latin typeface="Calibri"/>
                <a:ea typeface="Calibri"/>
                <a:cs typeface="Calibri"/>
                <a:sym typeface="Calibri"/>
              </a:rPr>
              <a:t>Bund to stop spill</a:t>
            </a:r>
            <a:endParaRPr/>
          </a:p>
          <a:p>
            <a:pPr marL="342900" marR="0" lvl="0" indent="-342900" algn="l" rtl="0">
              <a:spcBef>
                <a:spcPts val="0"/>
              </a:spcBef>
              <a:spcAft>
                <a:spcPts val="0"/>
              </a:spcAft>
              <a:buClr>
                <a:schemeClr val="dk1"/>
              </a:buClr>
              <a:buSzPts val="2400"/>
              <a:buFont typeface="Arial"/>
              <a:buChar char="•"/>
            </a:pPr>
            <a:r>
              <a:rPr lang="en-AU" sz="2400">
                <a:solidFill>
                  <a:schemeClr val="dk1"/>
                </a:solidFill>
                <a:latin typeface="Calibri"/>
                <a:ea typeface="Calibri"/>
                <a:cs typeface="Calibri"/>
                <a:sym typeface="Calibri"/>
              </a:rPr>
              <a:t>Tape on joints to alert the</a:t>
            </a:r>
            <a:endParaRPr/>
          </a:p>
          <a:p>
            <a:pPr marL="0" marR="0" lvl="0" indent="0" algn="l" rtl="0">
              <a:spcBef>
                <a:spcPts val="0"/>
              </a:spcBef>
              <a:spcAft>
                <a:spcPts val="0"/>
              </a:spcAft>
              <a:buNone/>
            </a:pPr>
            <a:r>
              <a:rPr lang="en-AU" sz="2400">
                <a:solidFill>
                  <a:schemeClr val="dk1"/>
                </a:solidFill>
                <a:latin typeface="Calibri"/>
                <a:ea typeface="Calibri"/>
                <a:cs typeface="Calibri"/>
                <a:sym typeface="Calibri"/>
              </a:rPr>
              <a:t> presence of leaks</a:t>
            </a:r>
            <a:endParaRPr/>
          </a:p>
          <a:p>
            <a:pPr marL="342900" marR="0" lvl="0" indent="-342900" algn="l" rtl="0">
              <a:spcBef>
                <a:spcPts val="0"/>
              </a:spcBef>
              <a:spcAft>
                <a:spcPts val="0"/>
              </a:spcAft>
              <a:buClr>
                <a:schemeClr val="dk1"/>
              </a:buClr>
              <a:buSzPts val="2400"/>
              <a:buFont typeface="Arial"/>
              <a:buChar char="•"/>
            </a:pPr>
            <a:r>
              <a:rPr lang="en-AU" sz="2400">
                <a:solidFill>
                  <a:schemeClr val="dk1"/>
                </a:solidFill>
                <a:latin typeface="Calibri"/>
                <a:ea typeface="Calibri"/>
                <a:cs typeface="Calibri"/>
                <a:sym typeface="Calibri"/>
              </a:rPr>
              <a:t>Colour coding of pipes and </a:t>
            </a:r>
            <a:endParaRPr/>
          </a:p>
          <a:p>
            <a:pPr marL="0" marR="0" lvl="0" indent="0" algn="l" rtl="0">
              <a:spcBef>
                <a:spcPts val="0"/>
              </a:spcBef>
              <a:spcAft>
                <a:spcPts val="0"/>
              </a:spcAft>
              <a:buNone/>
            </a:pPr>
            <a:r>
              <a:rPr lang="en-AU" sz="2400">
                <a:solidFill>
                  <a:schemeClr val="dk1"/>
                </a:solidFill>
                <a:latin typeface="Calibri"/>
                <a:ea typeface="Calibri"/>
                <a:cs typeface="Calibri"/>
                <a:sym typeface="Calibri"/>
              </a:rPr>
              <a:t>vents to prevent confusion</a:t>
            </a:r>
            <a:endParaRPr/>
          </a:p>
          <a:p>
            <a:pPr marL="0" marR="0" lvl="0" indent="0" algn="l" rtl="0">
              <a:spcBef>
                <a:spcPts val="0"/>
              </a:spcBef>
              <a:spcAft>
                <a:spcPts val="0"/>
              </a:spcAft>
              <a:buNone/>
            </a:pPr>
            <a:r>
              <a:rPr lang="en-AU" sz="2400">
                <a:solidFill>
                  <a:schemeClr val="dk1"/>
                </a:solidFill>
                <a:latin typeface="Calibri"/>
                <a:ea typeface="Calibri"/>
                <a:cs typeface="Calibri"/>
                <a:sym typeface="Calibri"/>
              </a:rPr>
              <a:t>Valve identification label</a:t>
            </a:r>
            <a:endParaRPr/>
          </a:p>
        </p:txBody>
      </p:sp>
      <p:cxnSp>
        <p:nvCxnSpPr>
          <p:cNvPr id="238" name="Google Shape;238;p30"/>
          <p:cNvCxnSpPr/>
          <p:nvPr/>
        </p:nvCxnSpPr>
        <p:spPr>
          <a:xfrm rot="10800000" flipH="1">
            <a:off x="3635896" y="1700808"/>
            <a:ext cx="3600400" cy="2736304"/>
          </a:xfrm>
          <a:prstGeom prst="straightConnector1">
            <a:avLst/>
          </a:prstGeom>
          <a:noFill/>
          <a:ln w="41275" cap="flat" cmpd="sng">
            <a:solidFill>
              <a:srgbClr val="4A7DBA"/>
            </a:solidFill>
            <a:prstDash val="solid"/>
            <a:round/>
            <a:headEnd type="none" w="sm" len="sm"/>
            <a:tailEnd type="stealth"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1"/>
          <p:cNvSpPr txBox="1">
            <a:spLocks noGrp="1"/>
          </p:cNvSpPr>
          <p:nvPr>
            <p:ph type="title"/>
          </p:nvPr>
        </p:nvSpPr>
        <p:spPr>
          <a:xfrm>
            <a:off x="550863" y="260350"/>
            <a:ext cx="4021137" cy="1081088"/>
          </a:xfrm>
          <a:prstGeom prst="rect">
            <a:avLst/>
          </a:prstGeom>
          <a:solidFill>
            <a:srgbClr val="FFCCCC"/>
          </a:solidFill>
          <a:ln w="9525"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FF3300"/>
              </a:buClr>
              <a:buSzPts val="4000"/>
              <a:buFont typeface="Verdana"/>
              <a:buNone/>
            </a:pPr>
            <a:r>
              <a:rPr lang="en-AU" sz="4000">
                <a:solidFill>
                  <a:srgbClr val="FF3300"/>
                </a:solidFill>
                <a:latin typeface="Verdana"/>
                <a:ea typeface="Verdana"/>
                <a:cs typeface="Verdana"/>
                <a:sym typeface="Verdana"/>
              </a:rPr>
              <a:t>FUEL SYSTEM</a:t>
            </a:r>
            <a:br>
              <a:rPr lang="en-AU" sz="4000">
                <a:solidFill>
                  <a:srgbClr val="FF3300"/>
                </a:solidFill>
                <a:latin typeface="Verdana"/>
                <a:ea typeface="Verdana"/>
                <a:cs typeface="Verdana"/>
                <a:sym typeface="Verdana"/>
              </a:rPr>
            </a:br>
            <a:r>
              <a:rPr lang="en-AU" sz="2400">
                <a:solidFill>
                  <a:srgbClr val="FF3300"/>
                </a:solidFill>
                <a:latin typeface="Verdana"/>
                <a:ea typeface="Verdana"/>
                <a:cs typeface="Verdana"/>
                <a:sym typeface="Verdana"/>
              </a:rPr>
              <a:t>Typical Layout</a:t>
            </a:r>
            <a:endParaRPr sz="4000">
              <a:solidFill>
                <a:srgbClr val="FF3300"/>
              </a:solidFill>
              <a:latin typeface="Verdana"/>
              <a:ea typeface="Verdana"/>
              <a:cs typeface="Verdana"/>
              <a:sym typeface="Verdana"/>
            </a:endParaRPr>
          </a:p>
        </p:txBody>
      </p:sp>
      <p:pic>
        <p:nvPicPr>
          <p:cNvPr id="244" name="Google Shape;244;p31" descr="Fuel oil system"/>
          <p:cNvPicPr preferRelativeResize="0">
            <a:picLocks noGrp="1"/>
          </p:cNvPicPr>
          <p:nvPr>
            <p:ph type="body" idx="1"/>
          </p:nvPr>
        </p:nvPicPr>
        <p:blipFill rotWithShape="1">
          <a:blip r:embed="rId3">
            <a:alphaModFix/>
          </a:blip>
          <a:srcRect/>
          <a:stretch/>
        </p:blipFill>
        <p:spPr>
          <a:xfrm>
            <a:off x="971550" y="3500438"/>
            <a:ext cx="7345363" cy="3184525"/>
          </a:xfrm>
          <a:prstGeom prst="rect">
            <a:avLst/>
          </a:prstGeom>
          <a:noFill/>
          <a:ln w="9525" cap="flat" cmpd="sng">
            <a:solidFill>
              <a:srgbClr val="FF3300"/>
            </a:solidFill>
            <a:prstDash val="solid"/>
            <a:miter lim="800000"/>
            <a:headEnd type="none" w="sm" len="sm"/>
            <a:tailEnd type="none" w="sm" len="sm"/>
          </a:ln>
        </p:spPr>
      </p:pic>
      <p:pic>
        <p:nvPicPr>
          <p:cNvPr id="245" name="Google Shape;245;p31" descr="Fuel system basic"/>
          <p:cNvPicPr preferRelativeResize="0">
            <a:picLocks noGrp="1"/>
          </p:cNvPicPr>
          <p:nvPr>
            <p:ph type="body" idx="2"/>
          </p:nvPr>
        </p:nvPicPr>
        <p:blipFill rotWithShape="1">
          <a:blip r:embed="rId4">
            <a:alphaModFix/>
          </a:blip>
          <a:srcRect/>
          <a:stretch/>
        </p:blipFill>
        <p:spPr>
          <a:xfrm>
            <a:off x="5148263" y="260350"/>
            <a:ext cx="3810000" cy="3025775"/>
          </a:xfrm>
          <a:prstGeom prst="rect">
            <a:avLst/>
          </a:prstGeom>
          <a:noFill/>
          <a:ln w="9525" cap="flat" cmpd="sng">
            <a:solidFill>
              <a:srgbClr val="FF3300"/>
            </a:solidFill>
            <a:prstDash val="solid"/>
            <a:miter lim="800000"/>
            <a:headEnd type="none" w="sm" len="sm"/>
            <a:tailEnd type="none" w="sm" len="sm"/>
          </a:ln>
        </p:spPr>
      </p:pic>
      <p:sp>
        <p:nvSpPr>
          <p:cNvPr id="246" name="Google Shape;246;p31"/>
          <p:cNvSpPr/>
          <p:nvPr/>
        </p:nvSpPr>
        <p:spPr>
          <a:xfrm>
            <a:off x="5795963" y="3860800"/>
            <a:ext cx="144462" cy="339725"/>
          </a:xfrm>
          <a:prstGeom prst="rect">
            <a:avLst/>
          </a:prstGeom>
          <a:noFill/>
          <a:ln w="38100" cap="flat" cmpd="sng">
            <a:solidFill>
              <a:srgbClr val="00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 name="Google Shape;247;p31"/>
          <p:cNvSpPr/>
          <p:nvPr/>
        </p:nvSpPr>
        <p:spPr>
          <a:xfrm>
            <a:off x="6300788" y="6237288"/>
            <a:ext cx="1800225" cy="215900"/>
          </a:xfrm>
          <a:prstGeom prst="rect">
            <a:avLst/>
          </a:prstGeom>
          <a:noFill/>
          <a:ln w="38100" cap="flat" cmpd="sng">
            <a:solidFill>
              <a:srgbClr val="00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 name="Google Shape;248;p31"/>
          <p:cNvSpPr/>
          <p:nvPr/>
        </p:nvSpPr>
        <p:spPr>
          <a:xfrm>
            <a:off x="6300788" y="6022975"/>
            <a:ext cx="1150937" cy="214313"/>
          </a:xfrm>
          <a:prstGeom prst="rect">
            <a:avLst/>
          </a:prstGeom>
          <a:noFill/>
          <a:ln w="38100"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31"/>
          <p:cNvSpPr/>
          <p:nvPr/>
        </p:nvSpPr>
        <p:spPr>
          <a:xfrm>
            <a:off x="1258888" y="3933825"/>
            <a:ext cx="865187" cy="503238"/>
          </a:xfrm>
          <a:prstGeom prst="rect">
            <a:avLst/>
          </a:prstGeom>
          <a:noFill/>
          <a:ln w="38100"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 name="Google Shape;250;p31"/>
          <p:cNvSpPr/>
          <p:nvPr/>
        </p:nvSpPr>
        <p:spPr>
          <a:xfrm>
            <a:off x="1258888" y="5373688"/>
            <a:ext cx="936625" cy="431800"/>
          </a:xfrm>
          <a:prstGeom prst="rect">
            <a:avLst/>
          </a:prstGeom>
          <a:noFill/>
          <a:ln w="38100"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31"/>
          <p:cNvSpPr/>
          <p:nvPr/>
        </p:nvSpPr>
        <p:spPr>
          <a:xfrm>
            <a:off x="4427538" y="3860800"/>
            <a:ext cx="720725" cy="266700"/>
          </a:xfrm>
          <a:prstGeom prst="rect">
            <a:avLst/>
          </a:prstGeom>
          <a:noFill/>
          <a:ln w="38100"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31"/>
          <p:cNvSpPr/>
          <p:nvPr/>
        </p:nvSpPr>
        <p:spPr>
          <a:xfrm>
            <a:off x="4356100" y="5589588"/>
            <a:ext cx="792163" cy="266700"/>
          </a:xfrm>
          <a:prstGeom prst="rect">
            <a:avLst/>
          </a:prstGeom>
          <a:noFill/>
          <a:ln w="38100"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31"/>
          <p:cNvSpPr/>
          <p:nvPr/>
        </p:nvSpPr>
        <p:spPr>
          <a:xfrm>
            <a:off x="1042988" y="5970588"/>
            <a:ext cx="792162" cy="266700"/>
          </a:xfrm>
          <a:prstGeom prst="rect">
            <a:avLst/>
          </a:prstGeom>
          <a:noFill/>
          <a:ln w="38100" cap="flat" cmpd="sng">
            <a:solidFill>
              <a:srgbClr val="00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31"/>
          <p:cNvSpPr/>
          <p:nvPr/>
        </p:nvSpPr>
        <p:spPr>
          <a:xfrm>
            <a:off x="4932363" y="4292600"/>
            <a:ext cx="215900" cy="215900"/>
          </a:xfrm>
          <a:prstGeom prst="ellipse">
            <a:avLst/>
          </a:prstGeom>
          <a:noFill/>
          <a:ln w="38100" cap="flat" cmpd="sng">
            <a:solidFill>
              <a:srgbClr val="0000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55" name="Google Shape;255;p31" descr="Tank vent gooseneck"/>
          <p:cNvPicPr preferRelativeResize="0"/>
          <p:nvPr/>
        </p:nvPicPr>
        <p:blipFill rotWithShape="1">
          <a:blip r:embed="rId5">
            <a:alphaModFix/>
          </a:blip>
          <a:srcRect/>
          <a:stretch/>
        </p:blipFill>
        <p:spPr>
          <a:xfrm>
            <a:off x="250825" y="1557338"/>
            <a:ext cx="1274763" cy="1322387"/>
          </a:xfrm>
          <a:prstGeom prst="rect">
            <a:avLst/>
          </a:prstGeom>
          <a:noFill/>
          <a:ln w="9525" cap="flat" cmpd="sng">
            <a:solidFill>
              <a:srgbClr val="FF0000"/>
            </a:solidFill>
            <a:prstDash val="solid"/>
            <a:miter lim="800000"/>
            <a:headEnd type="none" w="sm" len="sm"/>
            <a:tailEnd type="none" w="sm" len="sm"/>
          </a:ln>
        </p:spPr>
      </p:pic>
      <p:pic>
        <p:nvPicPr>
          <p:cNvPr id="256" name="Google Shape;256;p31" descr="Tank vent flame arrestor"/>
          <p:cNvPicPr preferRelativeResize="0"/>
          <p:nvPr/>
        </p:nvPicPr>
        <p:blipFill rotWithShape="1">
          <a:blip r:embed="rId6">
            <a:alphaModFix/>
          </a:blip>
          <a:srcRect/>
          <a:stretch/>
        </p:blipFill>
        <p:spPr>
          <a:xfrm>
            <a:off x="2195513" y="1484313"/>
            <a:ext cx="2663825" cy="1385887"/>
          </a:xfrm>
          <a:prstGeom prst="rect">
            <a:avLst/>
          </a:prstGeom>
          <a:noFill/>
          <a:ln w="9525" cap="flat" cmpd="sng">
            <a:solidFill>
              <a:srgbClr val="FF0000"/>
            </a:solidFill>
            <a:prstDash val="solid"/>
            <a:miter lim="800000"/>
            <a:headEnd type="none" w="sm" len="sm"/>
            <a:tailEnd type="none" w="sm" len="sm"/>
          </a:ln>
        </p:spPr>
      </p:pic>
      <p:sp>
        <p:nvSpPr>
          <p:cNvPr id="257" name="Google Shape;257;p31"/>
          <p:cNvSpPr txBox="1"/>
          <p:nvPr/>
        </p:nvSpPr>
        <p:spPr>
          <a:xfrm>
            <a:off x="303213" y="2924175"/>
            <a:ext cx="4773612"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200" b="1">
                <a:solidFill>
                  <a:srgbClr val="CC0066"/>
                </a:solidFill>
                <a:latin typeface="Verdana"/>
                <a:ea typeface="Verdana"/>
                <a:cs typeface="Verdana"/>
                <a:sym typeface="Verdana"/>
              </a:rPr>
              <a:t>*Fuel tanks must be vented to atmosphere and fitted </a:t>
            </a:r>
            <a:endParaRPr/>
          </a:p>
          <a:p>
            <a:pPr marL="0" marR="0" lvl="0" indent="0" algn="l" rtl="0">
              <a:spcBef>
                <a:spcPts val="0"/>
              </a:spcBef>
              <a:spcAft>
                <a:spcPts val="0"/>
              </a:spcAft>
              <a:buNone/>
            </a:pPr>
            <a:r>
              <a:rPr lang="en-AU" sz="1200" b="1">
                <a:solidFill>
                  <a:srgbClr val="CC0066"/>
                </a:solidFill>
                <a:latin typeface="Verdana"/>
                <a:ea typeface="Verdana"/>
                <a:cs typeface="Verdana"/>
                <a:sym typeface="Verdana"/>
              </a:rPr>
              <a:t>  with anti-flash gauze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2"/>
          <p:cNvSpPr txBox="1">
            <a:spLocks noGrp="1"/>
          </p:cNvSpPr>
          <p:nvPr>
            <p:ph type="title"/>
          </p:nvPr>
        </p:nvSpPr>
        <p:spPr>
          <a:xfrm>
            <a:off x="1908175" y="404813"/>
            <a:ext cx="5327650" cy="1150937"/>
          </a:xfrm>
          <a:prstGeom prst="rect">
            <a:avLst/>
          </a:prstGeom>
          <a:solidFill>
            <a:srgbClr val="FFCC99"/>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Verdana"/>
              <a:buNone/>
            </a:pPr>
            <a:r>
              <a:rPr lang="en-AU" sz="3200">
                <a:latin typeface="Verdana"/>
                <a:ea typeface="Verdana"/>
                <a:cs typeface="Verdana"/>
                <a:sym typeface="Verdana"/>
              </a:rPr>
              <a:t>Typical Diesel Fuel System</a:t>
            </a:r>
            <a:endParaRPr/>
          </a:p>
        </p:txBody>
      </p:sp>
      <p:pic>
        <p:nvPicPr>
          <p:cNvPr id="263" name="Google Shape;263;p32" descr="Fuel system"/>
          <p:cNvPicPr preferRelativeResize="0">
            <a:picLocks noGrp="1"/>
          </p:cNvPicPr>
          <p:nvPr>
            <p:ph type="body" idx="4294967295"/>
          </p:nvPr>
        </p:nvPicPr>
        <p:blipFill rotWithShape="1">
          <a:blip r:embed="rId3">
            <a:alphaModFix/>
          </a:blip>
          <a:srcRect/>
          <a:stretch/>
        </p:blipFill>
        <p:spPr>
          <a:xfrm>
            <a:off x="0" y="2044700"/>
            <a:ext cx="9144000" cy="4603750"/>
          </a:xfrm>
          <a:prstGeom prst="rect">
            <a:avLst/>
          </a:prstGeom>
          <a:noFill/>
          <a:ln>
            <a:noFill/>
          </a:ln>
        </p:spPr>
      </p:pic>
      <p:sp>
        <p:nvSpPr>
          <p:cNvPr id="264" name="Google Shape;264;p32"/>
          <p:cNvSpPr/>
          <p:nvPr/>
        </p:nvSpPr>
        <p:spPr>
          <a:xfrm>
            <a:off x="4284663" y="2276475"/>
            <a:ext cx="1223962" cy="914400"/>
          </a:xfrm>
          <a:prstGeom prst="rect">
            <a:avLst/>
          </a:prstGeom>
          <a:solidFill>
            <a:srgbClr val="FFFF99"/>
          </a:solidFill>
          <a:ln w="9525" cap="flat" cmpd="sng">
            <a:solidFill>
              <a:srgbClr val="FFFF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32"/>
          <p:cNvSpPr txBox="1"/>
          <p:nvPr/>
        </p:nvSpPr>
        <p:spPr>
          <a:xfrm>
            <a:off x="7235825" y="5132388"/>
            <a:ext cx="4556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400" b="0">
                <a:solidFill>
                  <a:srgbClr val="CC0066"/>
                </a:solidFill>
                <a:latin typeface="Verdana"/>
                <a:ea typeface="Verdana"/>
                <a:cs typeface="Verdana"/>
                <a:sym typeface="Verdana"/>
              </a:rPr>
              <a:t>❶</a:t>
            </a:r>
            <a:endParaRPr/>
          </a:p>
        </p:txBody>
      </p:sp>
      <p:sp>
        <p:nvSpPr>
          <p:cNvPr id="266" name="Google Shape;266;p32"/>
          <p:cNvSpPr txBox="1"/>
          <p:nvPr/>
        </p:nvSpPr>
        <p:spPr>
          <a:xfrm>
            <a:off x="5795963" y="5132388"/>
            <a:ext cx="455612"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400" b="0">
                <a:solidFill>
                  <a:srgbClr val="CC0066"/>
                </a:solidFill>
                <a:latin typeface="Verdana"/>
                <a:ea typeface="Verdana"/>
                <a:cs typeface="Verdana"/>
                <a:sym typeface="Verdana"/>
              </a:rPr>
              <a:t>❷</a:t>
            </a:r>
            <a:endParaRPr/>
          </a:p>
        </p:txBody>
      </p:sp>
      <p:sp>
        <p:nvSpPr>
          <p:cNvPr id="267" name="Google Shape;267;p32"/>
          <p:cNvSpPr txBox="1"/>
          <p:nvPr/>
        </p:nvSpPr>
        <p:spPr>
          <a:xfrm>
            <a:off x="3995738" y="5168900"/>
            <a:ext cx="455612"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400" b="0">
                <a:solidFill>
                  <a:srgbClr val="CC0066"/>
                </a:solidFill>
                <a:latin typeface="Verdana"/>
                <a:ea typeface="Verdana"/>
                <a:cs typeface="Verdana"/>
                <a:sym typeface="Verdana"/>
              </a:rPr>
              <a:t>❸</a:t>
            </a:r>
            <a:endParaRPr/>
          </a:p>
        </p:txBody>
      </p:sp>
      <p:sp>
        <p:nvSpPr>
          <p:cNvPr id="268" name="Google Shape;268;p32"/>
          <p:cNvSpPr txBox="1"/>
          <p:nvPr/>
        </p:nvSpPr>
        <p:spPr>
          <a:xfrm>
            <a:off x="3255963" y="5157788"/>
            <a:ext cx="455612"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400" b="0">
                <a:solidFill>
                  <a:srgbClr val="CC0066"/>
                </a:solidFill>
                <a:latin typeface="Verdana"/>
                <a:ea typeface="Verdana"/>
                <a:cs typeface="Verdana"/>
                <a:sym typeface="Verdana"/>
              </a:rPr>
              <a:t>❹</a:t>
            </a:r>
            <a:endParaRPr/>
          </a:p>
        </p:txBody>
      </p:sp>
      <p:sp>
        <p:nvSpPr>
          <p:cNvPr id="269" name="Google Shape;269;p32"/>
          <p:cNvSpPr txBox="1"/>
          <p:nvPr/>
        </p:nvSpPr>
        <p:spPr>
          <a:xfrm>
            <a:off x="1812925" y="5132388"/>
            <a:ext cx="4556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400" b="0">
                <a:solidFill>
                  <a:srgbClr val="CC0066"/>
                </a:solidFill>
                <a:latin typeface="Verdana"/>
                <a:ea typeface="Verdana"/>
                <a:cs typeface="Verdana"/>
                <a:sym typeface="Verdana"/>
              </a:rPr>
              <a:t>❺</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3"/>
          <p:cNvSpPr txBox="1">
            <a:spLocks noGrp="1"/>
          </p:cNvSpPr>
          <p:nvPr>
            <p:ph type="title"/>
          </p:nvPr>
        </p:nvSpPr>
        <p:spPr>
          <a:xfrm>
            <a:off x="1476375" y="217488"/>
            <a:ext cx="6188075" cy="619125"/>
          </a:xfrm>
          <a:prstGeom prst="rect">
            <a:avLst/>
          </a:prstGeom>
          <a:solidFill>
            <a:schemeClr val="accent5"/>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Verdana"/>
              <a:buNone/>
            </a:pPr>
            <a:r>
              <a:rPr lang="en-AU" sz="3600">
                <a:latin typeface="Verdana"/>
                <a:ea typeface="Verdana"/>
                <a:cs typeface="Verdana"/>
                <a:sym typeface="Verdana"/>
              </a:rPr>
              <a:t>TANK ARRANGEMENTS</a:t>
            </a:r>
            <a:endParaRPr/>
          </a:p>
        </p:txBody>
      </p:sp>
      <p:pic>
        <p:nvPicPr>
          <p:cNvPr id="275" name="Google Shape;275;p33" descr="GA"/>
          <p:cNvPicPr preferRelativeResize="0">
            <a:picLocks noGrp="1"/>
          </p:cNvPicPr>
          <p:nvPr>
            <p:ph type="body" idx="1"/>
          </p:nvPr>
        </p:nvPicPr>
        <p:blipFill rotWithShape="1">
          <a:blip r:embed="rId3">
            <a:alphaModFix/>
          </a:blip>
          <a:srcRect/>
          <a:stretch/>
        </p:blipFill>
        <p:spPr>
          <a:xfrm>
            <a:off x="3059113" y="1052513"/>
            <a:ext cx="5761037" cy="5064125"/>
          </a:xfrm>
          <a:prstGeom prst="rect">
            <a:avLst/>
          </a:prstGeom>
          <a:noFill/>
          <a:ln w="9525" cap="flat" cmpd="sng">
            <a:solidFill>
              <a:schemeClr val="lt2"/>
            </a:solidFill>
            <a:prstDash val="solid"/>
            <a:miter lim="800000"/>
            <a:headEnd type="none" w="sm" len="sm"/>
            <a:tailEnd type="none" w="sm" len="sm"/>
          </a:ln>
        </p:spPr>
      </p:pic>
      <p:sp>
        <p:nvSpPr>
          <p:cNvPr id="276" name="Google Shape;276;p33"/>
          <p:cNvSpPr txBox="1"/>
          <p:nvPr/>
        </p:nvSpPr>
        <p:spPr>
          <a:xfrm>
            <a:off x="179388" y="1235075"/>
            <a:ext cx="2952750" cy="12525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000" b="1" u="sng">
                <a:solidFill>
                  <a:srgbClr val="CC0066"/>
                </a:solidFill>
                <a:latin typeface="Verdana"/>
                <a:ea typeface="Verdana"/>
                <a:cs typeface="Verdana"/>
                <a:sym typeface="Verdana"/>
              </a:rPr>
              <a:t>Two Purposes-</a:t>
            </a:r>
            <a:endParaRPr sz="2000" b="1">
              <a:solidFill>
                <a:srgbClr val="CC0066"/>
              </a:solidFill>
              <a:latin typeface="Verdana"/>
              <a:ea typeface="Verdana"/>
              <a:cs typeface="Verdana"/>
              <a:sym typeface="Verdana"/>
            </a:endParaRPr>
          </a:p>
          <a:p>
            <a:pPr marL="0" marR="0" lvl="0" indent="-101600" algn="l" rtl="0">
              <a:spcBef>
                <a:spcPts val="0"/>
              </a:spcBef>
              <a:spcAft>
                <a:spcPts val="0"/>
              </a:spcAft>
              <a:buClr>
                <a:srgbClr val="CC0066"/>
              </a:buClr>
              <a:buSzPts val="1600"/>
              <a:buFont typeface="Verdana"/>
              <a:buChar char="•"/>
            </a:pPr>
            <a:r>
              <a:rPr lang="en-AU" sz="1600" b="1">
                <a:solidFill>
                  <a:srgbClr val="CC0066"/>
                </a:solidFill>
                <a:latin typeface="Verdana"/>
                <a:ea typeface="Verdana"/>
                <a:cs typeface="Verdana"/>
                <a:sym typeface="Verdana"/>
              </a:rPr>
              <a:t>Store liquids</a:t>
            </a:r>
            <a:endParaRPr/>
          </a:p>
          <a:p>
            <a:pPr marL="0" marR="0" lvl="0" indent="0" algn="l" rtl="0">
              <a:spcBef>
                <a:spcPts val="0"/>
              </a:spcBef>
              <a:spcAft>
                <a:spcPts val="0"/>
              </a:spcAft>
              <a:buClr>
                <a:srgbClr val="CC0066"/>
              </a:buClr>
              <a:buSzPts val="800"/>
              <a:buFont typeface="Verdana"/>
              <a:buNone/>
            </a:pPr>
            <a:endParaRPr sz="800" b="1">
              <a:solidFill>
                <a:srgbClr val="CC0066"/>
              </a:solidFill>
              <a:latin typeface="Verdana"/>
              <a:ea typeface="Verdana"/>
              <a:cs typeface="Verdana"/>
              <a:sym typeface="Verdana"/>
            </a:endParaRPr>
          </a:p>
          <a:p>
            <a:pPr marL="0" marR="0" lvl="0" indent="-101600" algn="l" rtl="0">
              <a:spcBef>
                <a:spcPts val="0"/>
              </a:spcBef>
              <a:spcAft>
                <a:spcPts val="0"/>
              </a:spcAft>
              <a:buClr>
                <a:srgbClr val="CC0066"/>
              </a:buClr>
              <a:buSzPts val="1600"/>
              <a:buFont typeface="Verdana"/>
              <a:buChar char="•"/>
            </a:pPr>
            <a:r>
              <a:rPr lang="en-AU" sz="1600" b="1">
                <a:solidFill>
                  <a:srgbClr val="CC0066"/>
                </a:solidFill>
                <a:latin typeface="Verdana"/>
                <a:ea typeface="Verdana"/>
                <a:cs typeface="Verdana"/>
                <a:sym typeface="Verdana"/>
              </a:rPr>
              <a:t>Provide 2</a:t>
            </a:r>
            <a:r>
              <a:rPr lang="en-AU" sz="1600" b="1" baseline="30000">
                <a:solidFill>
                  <a:srgbClr val="CC0066"/>
                </a:solidFill>
                <a:latin typeface="Verdana"/>
                <a:ea typeface="Verdana"/>
                <a:cs typeface="Verdana"/>
                <a:sym typeface="Verdana"/>
              </a:rPr>
              <a:t>nd</a:t>
            </a:r>
            <a:r>
              <a:rPr lang="en-AU" sz="1600" b="1">
                <a:solidFill>
                  <a:srgbClr val="CC0066"/>
                </a:solidFill>
                <a:latin typeface="Verdana"/>
                <a:ea typeface="Verdana"/>
                <a:cs typeface="Verdana"/>
                <a:sym typeface="Verdana"/>
              </a:rPr>
              <a:t> skin when </a:t>
            </a:r>
            <a:endParaRPr/>
          </a:p>
          <a:p>
            <a:pPr marL="0" marR="0" lvl="0" indent="0" algn="l" rtl="0">
              <a:spcBef>
                <a:spcPts val="0"/>
              </a:spcBef>
              <a:spcAft>
                <a:spcPts val="0"/>
              </a:spcAft>
              <a:buNone/>
            </a:pPr>
            <a:r>
              <a:rPr lang="en-AU" sz="1600" b="1">
                <a:solidFill>
                  <a:srgbClr val="CC0066"/>
                </a:solidFill>
                <a:latin typeface="Verdana"/>
                <a:ea typeface="Verdana"/>
                <a:cs typeface="Verdana"/>
                <a:sym typeface="Verdana"/>
              </a:rPr>
              <a:t>  part of hull</a:t>
            </a:r>
            <a:endParaRPr/>
          </a:p>
        </p:txBody>
      </p:sp>
      <p:sp>
        <p:nvSpPr>
          <p:cNvPr id="277" name="Google Shape;277;p33"/>
          <p:cNvSpPr txBox="1"/>
          <p:nvPr/>
        </p:nvSpPr>
        <p:spPr>
          <a:xfrm>
            <a:off x="265113" y="3130550"/>
            <a:ext cx="2146300" cy="28416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000" b="1" u="sng">
                <a:solidFill>
                  <a:srgbClr val="CC0066"/>
                </a:solidFill>
                <a:latin typeface="Verdana"/>
                <a:ea typeface="Verdana"/>
                <a:cs typeface="Verdana"/>
                <a:sym typeface="Verdana"/>
              </a:rPr>
              <a:t>Storage for-</a:t>
            </a:r>
            <a:endParaRPr/>
          </a:p>
          <a:p>
            <a:pPr marL="0" marR="0" lvl="0" indent="-101600" algn="l" rtl="0">
              <a:spcBef>
                <a:spcPts val="0"/>
              </a:spcBef>
              <a:spcAft>
                <a:spcPts val="0"/>
              </a:spcAft>
              <a:buClr>
                <a:srgbClr val="CC0066"/>
              </a:buClr>
              <a:buSzPts val="1600"/>
              <a:buFont typeface="Verdana"/>
              <a:buChar char="•"/>
            </a:pPr>
            <a:r>
              <a:rPr lang="en-AU" sz="1600" b="1">
                <a:solidFill>
                  <a:srgbClr val="CC0066"/>
                </a:solidFill>
                <a:latin typeface="Verdana"/>
                <a:ea typeface="Verdana"/>
                <a:cs typeface="Verdana"/>
                <a:sym typeface="Verdana"/>
              </a:rPr>
              <a:t>Fuel</a:t>
            </a:r>
            <a:endParaRPr/>
          </a:p>
          <a:p>
            <a:pPr marL="0" marR="0" lvl="0" indent="0" algn="l" rtl="0">
              <a:spcBef>
                <a:spcPts val="0"/>
              </a:spcBef>
              <a:spcAft>
                <a:spcPts val="0"/>
              </a:spcAft>
              <a:buClr>
                <a:srgbClr val="CC0066"/>
              </a:buClr>
              <a:buSzPts val="800"/>
              <a:buFont typeface="Verdana"/>
              <a:buNone/>
            </a:pPr>
            <a:endParaRPr sz="800" b="1">
              <a:solidFill>
                <a:srgbClr val="CC0066"/>
              </a:solidFill>
              <a:latin typeface="Verdana"/>
              <a:ea typeface="Verdana"/>
              <a:cs typeface="Verdana"/>
              <a:sym typeface="Verdana"/>
            </a:endParaRPr>
          </a:p>
          <a:p>
            <a:pPr marL="0" marR="0" lvl="0" indent="-101600" algn="l" rtl="0">
              <a:spcBef>
                <a:spcPts val="0"/>
              </a:spcBef>
              <a:spcAft>
                <a:spcPts val="0"/>
              </a:spcAft>
              <a:buClr>
                <a:srgbClr val="CC0066"/>
              </a:buClr>
              <a:buSzPts val="1600"/>
              <a:buFont typeface="Verdana"/>
              <a:buChar char="•"/>
            </a:pPr>
            <a:r>
              <a:rPr lang="en-AU" sz="1600" b="1">
                <a:solidFill>
                  <a:srgbClr val="CC0066"/>
                </a:solidFill>
                <a:latin typeface="Verdana"/>
                <a:ea typeface="Verdana"/>
                <a:cs typeface="Verdana"/>
                <a:sym typeface="Verdana"/>
              </a:rPr>
              <a:t>Lubricating Oil</a:t>
            </a:r>
            <a:endParaRPr/>
          </a:p>
          <a:p>
            <a:pPr marL="0" marR="0" lvl="0" indent="0" algn="l" rtl="0">
              <a:spcBef>
                <a:spcPts val="0"/>
              </a:spcBef>
              <a:spcAft>
                <a:spcPts val="0"/>
              </a:spcAft>
              <a:buClr>
                <a:srgbClr val="CC0066"/>
              </a:buClr>
              <a:buSzPts val="800"/>
              <a:buFont typeface="Verdana"/>
              <a:buNone/>
            </a:pPr>
            <a:endParaRPr sz="800" b="1">
              <a:solidFill>
                <a:srgbClr val="CC0066"/>
              </a:solidFill>
              <a:latin typeface="Verdana"/>
              <a:ea typeface="Verdana"/>
              <a:cs typeface="Verdana"/>
              <a:sym typeface="Verdana"/>
            </a:endParaRPr>
          </a:p>
          <a:p>
            <a:pPr marL="0" marR="0" lvl="0" indent="-101600" algn="l" rtl="0">
              <a:spcBef>
                <a:spcPts val="0"/>
              </a:spcBef>
              <a:spcAft>
                <a:spcPts val="0"/>
              </a:spcAft>
              <a:buClr>
                <a:srgbClr val="CC0066"/>
              </a:buClr>
              <a:buSzPts val="1600"/>
              <a:buFont typeface="Verdana"/>
              <a:buChar char="•"/>
            </a:pPr>
            <a:r>
              <a:rPr lang="en-AU" sz="1600" b="1">
                <a:solidFill>
                  <a:srgbClr val="CC0066"/>
                </a:solidFill>
                <a:latin typeface="Verdana"/>
                <a:ea typeface="Verdana"/>
                <a:cs typeface="Verdana"/>
                <a:sym typeface="Verdana"/>
              </a:rPr>
              <a:t>Ballast Water</a:t>
            </a:r>
            <a:endParaRPr/>
          </a:p>
          <a:p>
            <a:pPr marL="0" marR="0" lvl="0" indent="0" algn="l" rtl="0">
              <a:spcBef>
                <a:spcPts val="0"/>
              </a:spcBef>
              <a:spcAft>
                <a:spcPts val="0"/>
              </a:spcAft>
              <a:buClr>
                <a:srgbClr val="CC0066"/>
              </a:buClr>
              <a:buSzPts val="800"/>
              <a:buFont typeface="Verdana"/>
              <a:buNone/>
            </a:pPr>
            <a:endParaRPr sz="800" b="1">
              <a:solidFill>
                <a:srgbClr val="CC0066"/>
              </a:solidFill>
              <a:latin typeface="Verdana"/>
              <a:ea typeface="Verdana"/>
              <a:cs typeface="Verdana"/>
              <a:sym typeface="Verdana"/>
            </a:endParaRPr>
          </a:p>
          <a:p>
            <a:pPr marL="0" marR="0" lvl="0" indent="-101600" algn="l" rtl="0">
              <a:spcBef>
                <a:spcPts val="0"/>
              </a:spcBef>
              <a:spcAft>
                <a:spcPts val="0"/>
              </a:spcAft>
              <a:buClr>
                <a:srgbClr val="CC0066"/>
              </a:buClr>
              <a:buSzPts val="1600"/>
              <a:buFont typeface="Verdana"/>
              <a:buChar char="•"/>
            </a:pPr>
            <a:r>
              <a:rPr lang="en-AU" sz="1600" b="1">
                <a:solidFill>
                  <a:srgbClr val="CC0066"/>
                </a:solidFill>
                <a:latin typeface="Verdana"/>
                <a:ea typeface="Verdana"/>
                <a:cs typeface="Verdana"/>
                <a:sym typeface="Verdana"/>
              </a:rPr>
              <a:t>Fresh Water</a:t>
            </a:r>
            <a:endParaRPr/>
          </a:p>
          <a:p>
            <a:pPr marL="0" marR="0" lvl="0" indent="0" algn="l" rtl="0">
              <a:spcBef>
                <a:spcPts val="0"/>
              </a:spcBef>
              <a:spcAft>
                <a:spcPts val="0"/>
              </a:spcAft>
              <a:buClr>
                <a:srgbClr val="CC0066"/>
              </a:buClr>
              <a:buSzPts val="800"/>
              <a:buFont typeface="Verdana"/>
              <a:buNone/>
            </a:pPr>
            <a:endParaRPr sz="800" b="1">
              <a:solidFill>
                <a:srgbClr val="CC0066"/>
              </a:solidFill>
              <a:latin typeface="Verdana"/>
              <a:ea typeface="Verdana"/>
              <a:cs typeface="Verdana"/>
              <a:sym typeface="Verdana"/>
            </a:endParaRPr>
          </a:p>
          <a:p>
            <a:pPr marL="0" marR="0" lvl="0" indent="-101600" algn="l" rtl="0">
              <a:spcBef>
                <a:spcPts val="0"/>
              </a:spcBef>
              <a:spcAft>
                <a:spcPts val="0"/>
              </a:spcAft>
              <a:buClr>
                <a:srgbClr val="CC0066"/>
              </a:buClr>
              <a:buSzPts val="1600"/>
              <a:buFont typeface="Verdana"/>
              <a:buChar char="•"/>
            </a:pPr>
            <a:r>
              <a:rPr lang="en-AU" sz="1600" b="1">
                <a:solidFill>
                  <a:srgbClr val="CC0066"/>
                </a:solidFill>
                <a:latin typeface="Verdana"/>
                <a:ea typeface="Verdana"/>
                <a:cs typeface="Verdana"/>
                <a:sym typeface="Verdana"/>
              </a:rPr>
              <a:t>Sewage</a:t>
            </a:r>
            <a:endParaRPr/>
          </a:p>
          <a:p>
            <a:pPr marL="0" marR="0" lvl="0" indent="0" algn="l" rtl="0">
              <a:spcBef>
                <a:spcPts val="0"/>
              </a:spcBef>
              <a:spcAft>
                <a:spcPts val="0"/>
              </a:spcAft>
              <a:buClr>
                <a:srgbClr val="CC0066"/>
              </a:buClr>
              <a:buSzPts val="800"/>
              <a:buFont typeface="Verdana"/>
              <a:buNone/>
            </a:pPr>
            <a:endParaRPr sz="800" b="1">
              <a:solidFill>
                <a:srgbClr val="CC0066"/>
              </a:solidFill>
              <a:latin typeface="Verdana"/>
              <a:ea typeface="Verdana"/>
              <a:cs typeface="Verdana"/>
              <a:sym typeface="Verdana"/>
            </a:endParaRPr>
          </a:p>
          <a:p>
            <a:pPr marL="0" marR="0" lvl="0" indent="-101600" algn="l" rtl="0">
              <a:spcBef>
                <a:spcPts val="0"/>
              </a:spcBef>
              <a:spcAft>
                <a:spcPts val="0"/>
              </a:spcAft>
              <a:buClr>
                <a:srgbClr val="CC0066"/>
              </a:buClr>
              <a:buSzPts val="1600"/>
              <a:buFont typeface="Verdana"/>
              <a:buChar char="•"/>
            </a:pPr>
            <a:r>
              <a:rPr lang="en-AU" sz="1600" b="1">
                <a:solidFill>
                  <a:srgbClr val="CC0066"/>
                </a:solidFill>
                <a:latin typeface="Verdana"/>
                <a:ea typeface="Verdana"/>
                <a:cs typeface="Verdana"/>
                <a:sym typeface="Verdana"/>
              </a:rPr>
              <a:t>Oily Bilge Water</a:t>
            </a:r>
            <a:endParaRPr/>
          </a:p>
          <a:p>
            <a:pPr marL="0" marR="0" lvl="0" indent="0" algn="l" rtl="0">
              <a:spcBef>
                <a:spcPts val="0"/>
              </a:spcBef>
              <a:spcAft>
                <a:spcPts val="0"/>
              </a:spcAft>
              <a:buClr>
                <a:srgbClr val="CC0066"/>
              </a:buClr>
              <a:buSzPts val="800"/>
              <a:buFont typeface="Verdana"/>
              <a:buNone/>
            </a:pPr>
            <a:endParaRPr sz="800" b="1">
              <a:solidFill>
                <a:srgbClr val="CC0066"/>
              </a:solidFill>
              <a:latin typeface="Verdana"/>
              <a:ea typeface="Verdana"/>
              <a:cs typeface="Verdana"/>
              <a:sym typeface="Verdana"/>
            </a:endParaRPr>
          </a:p>
          <a:p>
            <a:pPr marL="0" marR="0" lvl="0" indent="-101600" algn="l" rtl="0">
              <a:spcBef>
                <a:spcPts val="0"/>
              </a:spcBef>
              <a:spcAft>
                <a:spcPts val="0"/>
              </a:spcAft>
              <a:buClr>
                <a:srgbClr val="CC0066"/>
              </a:buClr>
              <a:buSzPts val="1600"/>
              <a:buFont typeface="Verdana"/>
              <a:buChar char="•"/>
            </a:pPr>
            <a:r>
              <a:rPr lang="en-AU" sz="1600" b="1">
                <a:solidFill>
                  <a:srgbClr val="CC0066"/>
                </a:solidFill>
                <a:latin typeface="Verdana"/>
                <a:ea typeface="Verdana"/>
                <a:cs typeface="Verdana"/>
                <a:sym typeface="Verdana"/>
              </a:rPr>
              <a:t>Cargo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0"/>
                                  </p:stCondLst>
                                  <p:childTnLst>
                                    <p:set>
                                      <p:cBhvr>
                                        <p:cTn id="6"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AU"/>
              <a:t>Introduction</a:t>
            </a:r>
            <a:endParaRPr/>
          </a:p>
        </p:txBody>
      </p:sp>
      <p:sp>
        <p:nvSpPr>
          <p:cNvPr id="109" name="Google Shape;109;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960"/>
              <a:buChar char="•"/>
            </a:pPr>
            <a:r>
              <a:rPr lang="en-AU" sz="2960"/>
              <a:t>Now we will look at </a:t>
            </a:r>
            <a:endParaRPr/>
          </a:p>
          <a:p>
            <a:pPr marL="342900" lvl="0" indent="-342900" algn="l" rtl="0">
              <a:lnSpc>
                <a:spcPct val="80000"/>
              </a:lnSpc>
              <a:spcBef>
                <a:spcPts val="592"/>
              </a:spcBef>
              <a:spcAft>
                <a:spcPts val="0"/>
              </a:spcAft>
              <a:buClr>
                <a:schemeClr val="dk1"/>
              </a:buClr>
              <a:buSzPts val="2960"/>
              <a:buChar char="•"/>
            </a:pPr>
            <a:r>
              <a:rPr lang="en-AU" sz="2960"/>
              <a:t>Planning refuelling</a:t>
            </a:r>
            <a:endParaRPr/>
          </a:p>
          <a:p>
            <a:pPr marL="342900" lvl="0" indent="-342900" algn="l" rtl="0">
              <a:lnSpc>
                <a:spcPct val="80000"/>
              </a:lnSpc>
              <a:spcBef>
                <a:spcPts val="592"/>
              </a:spcBef>
              <a:spcAft>
                <a:spcPts val="0"/>
              </a:spcAft>
              <a:buClr>
                <a:schemeClr val="dk1"/>
              </a:buClr>
              <a:buSzPts val="2960"/>
              <a:buChar char="•"/>
            </a:pPr>
            <a:r>
              <a:rPr lang="en-AU" sz="2960"/>
              <a:t>Refuelling precautions</a:t>
            </a:r>
            <a:endParaRPr/>
          </a:p>
          <a:p>
            <a:pPr marL="342900" lvl="0" indent="-342900" algn="l" rtl="0">
              <a:lnSpc>
                <a:spcPct val="80000"/>
              </a:lnSpc>
              <a:spcBef>
                <a:spcPts val="592"/>
              </a:spcBef>
              <a:spcAft>
                <a:spcPts val="0"/>
              </a:spcAft>
              <a:buClr>
                <a:schemeClr val="dk1"/>
              </a:buClr>
              <a:buSzPts val="2960"/>
              <a:buChar char="•"/>
            </a:pPr>
            <a:r>
              <a:rPr lang="en-AU" sz="2960"/>
              <a:t>Tank and system requirements and layouts</a:t>
            </a:r>
            <a:endParaRPr/>
          </a:p>
          <a:p>
            <a:pPr marL="342900" lvl="0" indent="-342900" algn="l" rtl="0">
              <a:lnSpc>
                <a:spcPct val="80000"/>
              </a:lnSpc>
              <a:spcBef>
                <a:spcPts val="592"/>
              </a:spcBef>
              <a:spcAft>
                <a:spcPts val="0"/>
              </a:spcAft>
              <a:buClr>
                <a:schemeClr val="dk1"/>
              </a:buClr>
              <a:buSzPts val="2960"/>
              <a:buChar char="•"/>
            </a:pPr>
            <a:r>
              <a:rPr lang="en-AU" sz="2960"/>
              <a:t>Tank arrangements</a:t>
            </a:r>
            <a:endParaRPr/>
          </a:p>
          <a:p>
            <a:pPr marL="342900" lvl="0" indent="-342900" algn="l" rtl="0">
              <a:lnSpc>
                <a:spcPct val="80000"/>
              </a:lnSpc>
              <a:spcBef>
                <a:spcPts val="592"/>
              </a:spcBef>
              <a:spcAft>
                <a:spcPts val="0"/>
              </a:spcAft>
              <a:buClr>
                <a:schemeClr val="dk1"/>
              </a:buClr>
              <a:buSzPts val="2960"/>
              <a:buChar char="•"/>
            </a:pPr>
            <a:r>
              <a:rPr lang="en-AU" sz="2960"/>
              <a:t>Types and sources of pollution</a:t>
            </a:r>
            <a:endParaRPr/>
          </a:p>
          <a:p>
            <a:pPr marL="342900" lvl="0" indent="-342900" algn="l" rtl="0">
              <a:lnSpc>
                <a:spcPct val="80000"/>
              </a:lnSpc>
              <a:spcBef>
                <a:spcPts val="592"/>
              </a:spcBef>
              <a:spcAft>
                <a:spcPts val="0"/>
              </a:spcAft>
              <a:buClr>
                <a:schemeClr val="dk1"/>
              </a:buClr>
              <a:buSzPts val="2960"/>
              <a:buChar char="•"/>
            </a:pPr>
            <a:r>
              <a:rPr lang="en-AU" sz="2960"/>
              <a:t>Required Documents</a:t>
            </a:r>
            <a:endParaRPr/>
          </a:p>
          <a:p>
            <a:pPr marL="342900" lvl="0" indent="-342900" algn="l" rtl="0">
              <a:lnSpc>
                <a:spcPct val="80000"/>
              </a:lnSpc>
              <a:spcBef>
                <a:spcPts val="592"/>
              </a:spcBef>
              <a:spcAft>
                <a:spcPts val="0"/>
              </a:spcAft>
              <a:buClr>
                <a:schemeClr val="dk1"/>
              </a:buClr>
              <a:buSzPts val="2960"/>
              <a:buChar char="•"/>
            </a:pPr>
            <a:r>
              <a:rPr lang="en-AU" sz="2960"/>
              <a:t>Reporting Spills</a:t>
            </a:r>
            <a:endParaRPr/>
          </a:p>
          <a:p>
            <a:pPr marL="342900" lvl="0" indent="-342900" algn="l" rtl="0">
              <a:lnSpc>
                <a:spcPct val="80000"/>
              </a:lnSpc>
              <a:spcBef>
                <a:spcPts val="592"/>
              </a:spcBef>
              <a:spcAft>
                <a:spcPts val="0"/>
              </a:spcAft>
              <a:buClr>
                <a:schemeClr val="dk1"/>
              </a:buClr>
              <a:buSzPts val="2960"/>
              <a:buChar char="•"/>
            </a:pPr>
            <a:r>
              <a:rPr lang="en-AU" sz="2960"/>
              <a:t>Penalties</a:t>
            </a:r>
            <a:endParaRPr/>
          </a:p>
          <a:p>
            <a:pPr marL="0" lvl="0" indent="0" algn="l" rtl="0">
              <a:lnSpc>
                <a:spcPct val="80000"/>
              </a:lnSpc>
              <a:spcBef>
                <a:spcPts val="592"/>
              </a:spcBef>
              <a:spcAft>
                <a:spcPts val="0"/>
              </a:spcAft>
              <a:buClr>
                <a:schemeClr val="dk1"/>
              </a:buClr>
              <a:buSzPts val="2960"/>
              <a:buNone/>
            </a:pPr>
            <a:endParaRPr sz="296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34" descr="Hull tanks 6"/>
          <p:cNvPicPr preferRelativeResize="0"/>
          <p:nvPr/>
        </p:nvPicPr>
        <p:blipFill rotWithShape="1">
          <a:blip r:embed="rId3">
            <a:alphaModFix/>
          </a:blip>
          <a:srcRect/>
          <a:stretch/>
        </p:blipFill>
        <p:spPr>
          <a:xfrm>
            <a:off x="1692275" y="1125538"/>
            <a:ext cx="5859463" cy="475138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5"/>
          <p:cNvSpPr txBox="1">
            <a:spLocks noGrp="1"/>
          </p:cNvSpPr>
          <p:nvPr>
            <p:ph type="title"/>
          </p:nvPr>
        </p:nvSpPr>
        <p:spPr>
          <a:xfrm>
            <a:off x="683568" y="476672"/>
            <a:ext cx="7772400" cy="763587"/>
          </a:xfrm>
          <a:prstGeom prst="rect">
            <a:avLst/>
          </a:prstGeom>
          <a:solidFill>
            <a:schemeClr val="accent5"/>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AU" sz="4000">
                <a:latin typeface="Verdana"/>
                <a:ea typeface="Verdana"/>
                <a:cs typeface="Verdana"/>
                <a:sym typeface="Verdana"/>
              </a:rPr>
              <a:t>Filling sounding venting</a:t>
            </a:r>
            <a:endParaRPr/>
          </a:p>
        </p:txBody>
      </p:sp>
      <p:sp>
        <p:nvSpPr>
          <p:cNvPr id="288" name="Google Shape;288;p35"/>
          <p:cNvSpPr txBox="1">
            <a:spLocks noGrp="1"/>
          </p:cNvSpPr>
          <p:nvPr>
            <p:ph type="body" idx="1"/>
          </p:nvPr>
        </p:nvSpPr>
        <p:spPr>
          <a:xfrm>
            <a:off x="1042988" y="1268413"/>
            <a:ext cx="4462462" cy="65563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990033"/>
              </a:buClr>
              <a:buSzPts val="2800"/>
              <a:buChar char="•"/>
            </a:pPr>
            <a:r>
              <a:rPr lang="en-AU" sz="2800">
                <a:solidFill>
                  <a:srgbClr val="990033"/>
                </a:solidFill>
                <a:latin typeface="Verdana"/>
                <a:ea typeface="Verdana"/>
                <a:cs typeface="Verdana"/>
                <a:sym typeface="Verdana"/>
              </a:rPr>
              <a:t>SOUNDING TANKS</a:t>
            </a:r>
            <a:endParaRPr/>
          </a:p>
        </p:txBody>
      </p:sp>
      <p:pic>
        <p:nvPicPr>
          <p:cNvPr id="289" name="Google Shape;289;p35" descr="Tank sounding"/>
          <p:cNvPicPr preferRelativeResize="0">
            <a:picLocks noGrp="1"/>
          </p:cNvPicPr>
          <p:nvPr>
            <p:ph type="body" idx="2"/>
          </p:nvPr>
        </p:nvPicPr>
        <p:blipFill rotWithShape="1">
          <a:blip r:embed="rId3">
            <a:alphaModFix/>
          </a:blip>
          <a:srcRect/>
          <a:stretch/>
        </p:blipFill>
        <p:spPr>
          <a:xfrm>
            <a:off x="5076056" y="1484784"/>
            <a:ext cx="3335338" cy="2592114"/>
          </a:xfrm>
          <a:prstGeom prst="rect">
            <a:avLst/>
          </a:prstGeom>
          <a:noFill/>
          <a:ln w="9525" cap="flat" cmpd="sng">
            <a:solidFill>
              <a:srgbClr val="990033"/>
            </a:solidFill>
            <a:prstDash val="solid"/>
            <a:miter lim="800000"/>
            <a:headEnd type="none" w="sm" len="sm"/>
            <a:tailEnd type="none" w="sm" len="sm"/>
          </a:ln>
        </p:spPr>
      </p:pic>
      <p:pic>
        <p:nvPicPr>
          <p:cNvPr id="290" name="Google Shape;290;p35" descr="Tank sounding tape"/>
          <p:cNvPicPr preferRelativeResize="0">
            <a:picLocks noGrp="1"/>
          </p:cNvPicPr>
          <p:nvPr>
            <p:ph type="body" idx="3"/>
          </p:nvPr>
        </p:nvPicPr>
        <p:blipFill rotWithShape="1">
          <a:blip r:embed="rId4">
            <a:alphaModFix/>
          </a:blip>
          <a:srcRect/>
          <a:stretch/>
        </p:blipFill>
        <p:spPr>
          <a:xfrm>
            <a:off x="899592" y="1881336"/>
            <a:ext cx="2876550" cy="4535488"/>
          </a:xfrm>
          <a:prstGeom prst="rect">
            <a:avLst/>
          </a:prstGeom>
          <a:noFill/>
          <a:ln w="9525" cap="flat" cmpd="sng">
            <a:solidFill>
              <a:srgbClr val="990033"/>
            </a:solidFill>
            <a:prstDash val="solid"/>
            <a:miter lim="800000"/>
            <a:headEnd type="none" w="sm" len="sm"/>
            <a:tailEnd type="none" w="sm" len="sm"/>
          </a:ln>
        </p:spPr>
      </p:pic>
      <p:sp>
        <p:nvSpPr>
          <p:cNvPr id="291" name="Google Shape;291;p35"/>
          <p:cNvSpPr txBox="1"/>
          <p:nvPr/>
        </p:nvSpPr>
        <p:spPr>
          <a:xfrm>
            <a:off x="4499992" y="4293096"/>
            <a:ext cx="4176464" cy="20621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3200">
                <a:solidFill>
                  <a:schemeClr val="dk1"/>
                </a:solidFill>
                <a:latin typeface="Calibri"/>
                <a:ea typeface="Calibri"/>
                <a:cs typeface="Calibri"/>
                <a:sym typeface="Calibri"/>
              </a:rPr>
              <a:t>Tapes , sounding rods, sight glasses, electric gauges, pressure gauges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6"/>
          <p:cNvSpPr txBox="1">
            <a:spLocks noGrp="1"/>
          </p:cNvSpPr>
          <p:nvPr>
            <p:ph type="title"/>
          </p:nvPr>
        </p:nvSpPr>
        <p:spPr>
          <a:xfrm>
            <a:off x="457200" y="274638"/>
            <a:ext cx="8229600" cy="1143000"/>
          </a:xfrm>
          <a:prstGeom prst="rect">
            <a:avLst/>
          </a:prstGeom>
          <a:solidFill>
            <a:srgbClr val="00B0F0"/>
          </a:solidFill>
          <a:ln w="9525" cap="flat" cmpd="sng">
            <a:solidFill>
              <a:srgbClr val="000099"/>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0066"/>
              </a:buClr>
              <a:buSzPts val="4400"/>
              <a:buFont typeface="Verdana"/>
              <a:buNone/>
            </a:pPr>
            <a:r>
              <a:rPr lang="en-AU">
                <a:solidFill>
                  <a:srgbClr val="000066"/>
                </a:solidFill>
                <a:latin typeface="Verdana"/>
                <a:ea typeface="Verdana"/>
                <a:cs typeface="Verdana"/>
                <a:sym typeface="Verdana"/>
              </a:rPr>
              <a:t>POLLUTION</a:t>
            </a:r>
            <a:endParaRPr/>
          </a:p>
        </p:txBody>
      </p:sp>
      <p:sp>
        <p:nvSpPr>
          <p:cNvPr id="297" name="Google Shape;297;p3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rgbClr val="003399"/>
              </a:buClr>
              <a:buSzPts val="2480"/>
              <a:buChar char="•"/>
            </a:pPr>
            <a:r>
              <a:rPr lang="en-AU" sz="2480" dirty="0">
                <a:solidFill>
                  <a:srgbClr val="003399"/>
                </a:solidFill>
                <a:latin typeface="Verdana"/>
                <a:ea typeface="Verdana"/>
                <a:cs typeface="Verdana"/>
                <a:sym typeface="Verdana"/>
              </a:rPr>
              <a:t>Navigation Act 2012 and Domestic law of 2012 and the marine orders 90 through 99 adopt the </a:t>
            </a:r>
            <a:r>
              <a:rPr lang="en-AU" sz="2480" dirty="0">
                <a:solidFill>
                  <a:srgbClr val="FF0000"/>
                </a:solidFill>
                <a:latin typeface="Verdana"/>
                <a:ea typeface="Verdana"/>
                <a:cs typeface="Verdana"/>
                <a:sym typeface="Verdana"/>
              </a:rPr>
              <a:t>“MARPOL” </a:t>
            </a:r>
            <a:r>
              <a:rPr lang="en-AU" sz="2480" dirty="0">
                <a:solidFill>
                  <a:srgbClr val="003399"/>
                </a:solidFill>
                <a:latin typeface="Verdana"/>
                <a:ea typeface="Verdana"/>
                <a:cs typeface="Verdana"/>
                <a:sym typeface="Verdana"/>
              </a:rPr>
              <a:t>(International Convention for the Prevention of Pollution from Ships 1973/1978)</a:t>
            </a:r>
            <a:endParaRPr dirty="0"/>
          </a:p>
          <a:p>
            <a:pPr marL="342900" lvl="0" indent="-342900" algn="l" rtl="0">
              <a:lnSpc>
                <a:spcPct val="80000"/>
              </a:lnSpc>
              <a:spcBef>
                <a:spcPts val="496"/>
              </a:spcBef>
              <a:spcAft>
                <a:spcPts val="0"/>
              </a:spcAft>
              <a:buClr>
                <a:srgbClr val="003399"/>
              </a:buClr>
              <a:buSzPts val="2480"/>
              <a:buChar char="•"/>
            </a:pPr>
            <a:r>
              <a:rPr lang="en-AU" sz="2480" dirty="0">
                <a:solidFill>
                  <a:srgbClr val="003399"/>
                </a:solidFill>
                <a:latin typeface="Verdana"/>
                <a:ea typeface="Verdana"/>
                <a:cs typeface="Verdana"/>
                <a:sym typeface="Verdana"/>
              </a:rPr>
              <a:t>Queensland's “</a:t>
            </a:r>
            <a:r>
              <a:rPr lang="en-AU" sz="2480" dirty="0">
                <a:solidFill>
                  <a:srgbClr val="FF0000"/>
                </a:solidFill>
                <a:latin typeface="Verdana"/>
                <a:ea typeface="Verdana"/>
                <a:cs typeface="Verdana"/>
                <a:sym typeface="Verdana"/>
              </a:rPr>
              <a:t>T</a:t>
            </a:r>
            <a:r>
              <a:rPr lang="en-AU" sz="2480" dirty="0">
                <a:solidFill>
                  <a:srgbClr val="003399"/>
                </a:solidFill>
                <a:latin typeface="Verdana"/>
                <a:ea typeface="Verdana"/>
                <a:cs typeface="Verdana"/>
                <a:sym typeface="Verdana"/>
              </a:rPr>
              <a:t>ransport </a:t>
            </a:r>
            <a:r>
              <a:rPr lang="en-AU" sz="2480" dirty="0">
                <a:solidFill>
                  <a:srgbClr val="FF0000"/>
                </a:solidFill>
                <a:latin typeface="Verdana"/>
                <a:ea typeface="Verdana"/>
                <a:cs typeface="Verdana"/>
                <a:sym typeface="Verdana"/>
              </a:rPr>
              <a:t>O</a:t>
            </a:r>
            <a:r>
              <a:rPr lang="en-AU" sz="2480" dirty="0">
                <a:solidFill>
                  <a:srgbClr val="003399"/>
                </a:solidFill>
                <a:latin typeface="Verdana"/>
                <a:ea typeface="Verdana"/>
                <a:cs typeface="Verdana"/>
                <a:sym typeface="Verdana"/>
              </a:rPr>
              <a:t>perations </a:t>
            </a:r>
            <a:r>
              <a:rPr lang="en-AU" sz="2480" dirty="0">
                <a:solidFill>
                  <a:srgbClr val="FF0000"/>
                </a:solidFill>
                <a:latin typeface="Verdana"/>
                <a:ea typeface="Verdana"/>
                <a:cs typeface="Verdana"/>
                <a:sym typeface="Verdana"/>
              </a:rPr>
              <a:t>M</a:t>
            </a:r>
            <a:r>
              <a:rPr lang="en-AU" sz="2480" dirty="0">
                <a:solidFill>
                  <a:srgbClr val="003399"/>
                </a:solidFill>
                <a:latin typeface="Verdana"/>
                <a:ea typeface="Verdana"/>
                <a:cs typeface="Verdana"/>
                <a:sym typeface="Verdana"/>
              </a:rPr>
              <a:t>aritime </a:t>
            </a:r>
            <a:r>
              <a:rPr lang="en-AU" sz="2480" dirty="0">
                <a:solidFill>
                  <a:srgbClr val="FF0000"/>
                </a:solidFill>
                <a:latin typeface="Verdana"/>
                <a:ea typeface="Verdana"/>
                <a:cs typeface="Verdana"/>
                <a:sym typeface="Verdana"/>
              </a:rPr>
              <a:t>P</a:t>
            </a:r>
            <a:r>
              <a:rPr lang="en-AU" sz="2480" dirty="0">
                <a:solidFill>
                  <a:srgbClr val="003399"/>
                </a:solidFill>
                <a:latin typeface="Verdana"/>
                <a:ea typeface="Verdana"/>
                <a:cs typeface="Verdana"/>
                <a:sym typeface="Verdana"/>
              </a:rPr>
              <a:t>ollution </a:t>
            </a:r>
            <a:r>
              <a:rPr lang="en-AU" sz="2480" dirty="0">
                <a:solidFill>
                  <a:srgbClr val="FF0000"/>
                </a:solidFill>
                <a:latin typeface="Verdana"/>
                <a:ea typeface="Verdana"/>
                <a:cs typeface="Verdana"/>
                <a:sym typeface="Verdana"/>
              </a:rPr>
              <a:t>A</a:t>
            </a:r>
            <a:r>
              <a:rPr lang="en-AU" sz="2480" dirty="0">
                <a:solidFill>
                  <a:srgbClr val="003399"/>
                </a:solidFill>
                <a:latin typeface="Verdana"/>
                <a:ea typeface="Verdana"/>
                <a:cs typeface="Verdana"/>
                <a:sym typeface="Verdana"/>
              </a:rPr>
              <a:t>ct”  and </a:t>
            </a:r>
            <a:r>
              <a:rPr lang="en-AU" sz="2480" dirty="0">
                <a:solidFill>
                  <a:srgbClr val="FF0000"/>
                </a:solidFill>
                <a:latin typeface="Verdana"/>
                <a:ea typeface="Verdana"/>
                <a:cs typeface="Verdana"/>
                <a:sym typeface="Verdana"/>
              </a:rPr>
              <a:t>R</a:t>
            </a:r>
            <a:r>
              <a:rPr lang="en-AU" sz="2480" dirty="0">
                <a:solidFill>
                  <a:srgbClr val="003399"/>
                </a:solidFill>
                <a:latin typeface="Verdana"/>
                <a:ea typeface="Verdana"/>
                <a:cs typeface="Verdana"/>
                <a:sym typeface="Verdana"/>
              </a:rPr>
              <a:t>egulation incorporates both of the above and specifies HOW and WHERE a pollutant can be disposed of. </a:t>
            </a:r>
            <a:r>
              <a:rPr lang="en-AU" sz="2480" dirty="0">
                <a:solidFill>
                  <a:srgbClr val="FF0000"/>
                </a:solidFill>
                <a:latin typeface="Verdana"/>
                <a:ea typeface="Verdana"/>
                <a:cs typeface="Verdana"/>
                <a:sym typeface="Verdana"/>
              </a:rPr>
              <a:t>TOMPA, TOMPR</a:t>
            </a:r>
            <a:endParaRPr dirty="0"/>
          </a:p>
          <a:p>
            <a:pPr marL="342900" lvl="0" indent="-342900" algn="l" rtl="0">
              <a:lnSpc>
                <a:spcPct val="80000"/>
              </a:lnSpc>
              <a:spcBef>
                <a:spcPts val="496"/>
              </a:spcBef>
              <a:spcAft>
                <a:spcPts val="0"/>
              </a:spcAft>
              <a:buClr>
                <a:srgbClr val="003399"/>
              </a:buClr>
              <a:buSzPts val="2480"/>
              <a:buChar char="•"/>
            </a:pPr>
            <a:r>
              <a:rPr lang="en-AU" sz="2480" dirty="0">
                <a:solidFill>
                  <a:srgbClr val="003399"/>
                </a:solidFill>
                <a:latin typeface="Verdana"/>
                <a:ea typeface="Verdana"/>
                <a:cs typeface="Verdana"/>
                <a:sym typeface="Verdana"/>
              </a:rPr>
              <a:t>The NSCV/USL, MARPOL, TOMPA TOMPR codes specifies measures to control pollution required on vessels and the management systems that must be in place on all vessels.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97">
                                            <p:txEl>
                                              <p:pRg st="0" end="0"/>
                                            </p:txEl>
                                          </p:spTgt>
                                        </p:tgtEl>
                                        <p:attrNameLst>
                                          <p:attrName>style.visibility</p:attrName>
                                        </p:attrNameLst>
                                      </p:cBhvr>
                                      <p:to>
                                        <p:strVal val="visible"/>
                                      </p:to>
                                    </p:set>
                                    <p:animEffect transition="in" filter="fade">
                                      <p:cBhvr>
                                        <p:cTn id="7" dur="300"/>
                                        <p:tgtEl>
                                          <p:spTgt spid="297">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297">
                                            <p:txEl>
                                              <p:pRg st="1" end="1"/>
                                            </p:txEl>
                                          </p:spTgt>
                                        </p:tgtEl>
                                        <p:attrNameLst>
                                          <p:attrName>style.visibility</p:attrName>
                                        </p:attrNameLst>
                                      </p:cBhvr>
                                      <p:to>
                                        <p:strVal val="visible"/>
                                      </p:to>
                                    </p:set>
                                    <p:animEffect transition="in" filter="fade">
                                      <p:cBhvr>
                                        <p:cTn id="10" dur="300"/>
                                        <p:tgtEl>
                                          <p:spTgt spid="297">
                                            <p:txEl>
                                              <p:pRg st="1" end="1"/>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297">
                                            <p:txEl>
                                              <p:pRg st="2" end="2"/>
                                            </p:txEl>
                                          </p:spTgt>
                                        </p:tgtEl>
                                        <p:attrNameLst>
                                          <p:attrName>style.visibility</p:attrName>
                                        </p:attrNameLst>
                                      </p:cBhvr>
                                      <p:to>
                                        <p:strVal val="visible"/>
                                      </p:to>
                                    </p:set>
                                    <p:animEffect transition="in" filter="fade">
                                      <p:cBhvr>
                                        <p:cTn id="13" dur="300"/>
                                        <p:tgtEl>
                                          <p:spTgt spid="2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7"/>
          <p:cNvSpPr txBox="1">
            <a:spLocks noGrp="1"/>
          </p:cNvSpPr>
          <p:nvPr>
            <p:ph type="title"/>
          </p:nvPr>
        </p:nvSpPr>
        <p:spPr>
          <a:xfrm>
            <a:off x="838200" y="342900"/>
            <a:ext cx="7772400" cy="854075"/>
          </a:xfrm>
          <a:prstGeom prst="rect">
            <a:avLst/>
          </a:prstGeom>
          <a:solidFill>
            <a:schemeClr val="accent5"/>
          </a:solidFill>
          <a:ln w="9525" cap="flat" cmpd="sng">
            <a:solidFill>
              <a:srgbClr val="000099"/>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0066"/>
              </a:buClr>
              <a:buSzPts val="4400"/>
              <a:buFont typeface="Verdana"/>
              <a:buNone/>
            </a:pPr>
            <a:r>
              <a:rPr lang="en-AU">
                <a:solidFill>
                  <a:srgbClr val="000066"/>
                </a:solidFill>
                <a:latin typeface="Verdana"/>
                <a:ea typeface="Verdana"/>
                <a:cs typeface="Verdana"/>
                <a:sym typeface="Verdana"/>
              </a:rPr>
              <a:t>POLLUTION</a:t>
            </a:r>
            <a:endParaRPr/>
          </a:p>
        </p:txBody>
      </p:sp>
      <p:sp>
        <p:nvSpPr>
          <p:cNvPr id="303" name="Google Shape;303;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a:spcBef>
                <a:spcPts val="0"/>
              </a:spcBef>
              <a:buClr>
                <a:schemeClr val="dk2"/>
              </a:buClr>
              <a:buSzPts val="2400"/>
            </a:pPr>
            <a:r>
              <a:rPr lang="en-AU" sz="2400" b="1" dirty="0">
                <a:solidFill>
                  <a:srgbClr val="CC3300"/>
                </a:solidFill>
                <a:latin typeface="Verdana"/>
                <a:ea typeface="Verdana"/>
                <a:cs typeface="Verdana"/>
                <a:sym typeface="Verdana"/>
              </a:rPr>
              <a:t>Any water containing more than 15 parts per million of oil is a pollution ( if you see a film on the water you have broken the law)</a:t>
            </a:r>
            <a:endParaRPr dirty="0"/>
          </a:p>
          <a:p>
            <a:pPr marL="342900">
              <a:spcBef>
                <a:spcPts val="480"/>
              </a:spcBef>
              <a:buClr>
                <a:schemeClr val="dk2"/>
              </a:buClr>
              <a:buSzPts val="2400"/>
            </a:pPr>
            <a:r>
              <a:rPr lang="en-AU" sz="2400" b="1" dirty="0">
                <a:solidFill>
                  <a:srgbClr val="CC3300"/>
                </a:solidFill>
                <a:latin typeface="Verdana"/>
                <a:ea typeface="Verdana"/>
                <a:cs typeface="Verdana"/>
                <a:sym typeface="Verdana"/>
              </a:rPr>
              <a:t>Its not a POLREP spill if it all stays on the deck and is cleaned up appropriately.</a:t>
            </a:r>
            <a:endParaRPr dirty="0"/>
          </a:p>
          <a:p>
            <a:pPr marL="342900">
              <a:spcBef>
                <a:spcPts val="480"/>
              </a:spcBef>
              <a:buClr>
                <a:schemeClr val="dk2"/>
              </a:buClr>
              <a:buSzPts val="2400"/>
            </a:pPr>
            <a:r>
              <a:rPr lang="en-AU" sz="2400" b="1" dirty="0">
                <a:solidFill>
                  <a:srgbClr val="CC3300"/>
                </a:solidFill>
                <a:latin typeface="Verdana"/>
                <a:ea typeface="Verdana"/>
                <a:cs typeface="Verdana"/>
                <a:sym typeface="Verdana"/>
              </a:rPr>
              <a:t>If it hits the water it’s a reportable spill. If you spill 20 litres its reportable and you will complete a POLREP report.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0"/>
                                  </p:stCondLst>
                                  <p:childTnLst>
                                    <p:set>
                                      <p:cBhvr>
                                        <p:cTn id="6" dur="1" fill="hold">
                                          <p:stCondLst>
                                            <p:cond delay="0"/>
                                          </p:stCondLst>
                                        </p:cTn>
                                        <p:tgtEl>
                                          <p:spTgt spid="303">
                                            <p:txEl>
                                              <p:pRg st="0" end="0"/>
                                            </p:txEl>
                                          </p:spTgt>
                                        </p:tgtEl>
                                        <p:attrNameLst>
                                          <p:attrName>style.visibility</p:attrName>
                                        </p:attrNameLst>
                                      </p:cBhvr>
                                      <p:to>
                                        <p:strVal val="visible"/>
                                      </p:to>
                                    </p:set>
                                    <p:animEffect transition="in" filter="fade">
                                      <p:cBhvr>
                                        <p:cTn id="7" dur="300"/>
                                        <p:tgtEl>
                                          <p:spTgt spid="303">
                                            <p:txEl>
                                              <p:pRg st="0" end="0"/>
                                            </p:txEl>
                                          </p:spTgt>
                                        </p:tgtEl>
                                      </p:cBhvr>
                                    </p:animEffect>
                                  </p:childTnLst>
                                </p:cTn>
                              </p:par>
                              <p:par>
                                <p:cTn id="8" presetID="10" presetClass="entr" presetSubtype="0" fill="hold" nodeType="withEffect">
                                  <p:stCondLst>
                                    <p:cond delay="3000"/>
                                  </p:stCondLst>
                                  <p:childTnLst>
                                    <p:set>
                                      <p:cBhvr>
                                        <p:cTn id="9" dur="1" fill="hold">
                                          <p:stCondLst>
                                            <p:cond delay="0"/>
                                          </p:stCondLst>
                                        </p:cTn>
                                        <p:tgtEl>
                                          <p:spTgt spid="303">
                                            <p:txEl>
                                              <p:pRg st="1" end="1"/>
                                            </p:txEl>
                                          </p:spTgt>
                                        </p:tgtEl>
                                        <p:attrNameLst>
                                          <p:attrName>style.visibility</p:attrName>
                                        </p:attrNameLst>
                                      </p:cBhvr>
                                      <p:to>
                                        <p:strVal val="visible"/>
                                      </p:to>
                                    </p:set>
                                    <p:animEffect transition="in" filter="fade">
                                      <p:cBhvr>
                                        <p:cTn id="10" dur="300"/>
                                        <p:tgtEl>
                                          <p:spTgt spid="303">
                                            <p:txEl>
                                              <p:pRg st="1" end="1"/>
                                            </p:txEl>
                                          </p:spTgt>
                                        </p:tgtEl>
                                      </p:cBhvr>
                                    </p:animEffect>
                                  </p:childTnLst>
                                </p:cTn>
                              </p:par>
                              <p:par>
                                <p:cTn id="11" presetID="10" presetClass="entr" presetSubtype="0" fill="hold" nodeType="withEffect">
                                  <p:stCondLst>
                                    <p:cond delay="3000"/>
                                  </p:stCondLst>
                                  <p:childTnLst>
                                    <p:set>
                                      <p:cBhvr>
                                        <p:cTn id="12" dur="1" fill="hold">
                                          <p:stCondLst>
                                            <p:cond delay="0"/>
                                          </p:stCondLst>
                                        </p:cTn>
                                        <p:tgtEl>
                                          <p:spTgt spid="303">
                                            <p:txEl>
                                              <p:pRg st="2" end="2"/>
                                            </p:txEl>
                                          </p:spTgt>
                                        </p:tgtEl>
                                        <p:attrNameLst>
                                          <p:attrName>style.visibility</p:attrName>
                                        </p:attrNameLst>
                                      </p:cBhvr>
                                      <p:to>
                                        <p:strVal val="visible"/>
                                      </p:to>
                                    </p:set>
                                    <p:animEffect transition="in" filter="fade">
                                      <p:cBhvr>
                                        <p:cTn id="13" dur="300"/>
                                        <p:tgtEl>
                                          <p:spTgt spid="3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8"/>
          <p:cNvSpPr txBox="1">
            <a:spLocks noGrp="1"/>
          </p:cNvSpPr>
          <p:nvPr>
            <p:ph type="title"/>
          </p:nvPr>
        </p:nvSpPr>
        <p:spPr>
          <a:xfrm>
            <a:off x="457200" y="274638"/>
            <a:ext cx="8229600" cy="1143000"/>
          </a:xfrm>
          <a:prstGeom prst="rect">
            <a:avLst/>
          </a:prstGeom>
          <a:solidFill>
            <a:srgbClr val="00B0F0"/>
          </a:solidFill>
          <a:ln w="9525" cap="flat" cmpd="sng">
            <a:solidFill>
              <a:srgbClr val="000099"/>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0066"/>
              </a:buClr>
              <a:buSzPts val="3959"/>
              <a:buFont typeface="Verdana"/>
              <a:buNone/>
            </a:pPr>
            <a:r>
              <a:rPr lang="en-AU" sz="3959">
                <a:solidFill>
                  <a:srgbClr val="000066"/>
                </a:solidFill>
                <a:latin typeface="Verdana"/>
                <a:ea typeface="Verdana"/>
                <a:cs typeface="Verdana"/>
                <a:sym typeface="Verdana"/>
              </a:rPr>
              <a:t>MARINE POLLUTION RECORDS</a:t>
            </a:r>
            <a:endParaRPr/>
          </a:p>
        </p:txBody>
      </p:sp>
      <p:sp>
        <p:nvSpPr>
          <p:cNvPr id="309" name="Google Shape;309;p38"/>
          <p:cNvSpPr txBox="1">
            <a:spLocks noGrp="1"/>
          </p:cNvSpPr>
          <p:nvPr>
            <p:ph type="body" idx="1"/>
          </p:nvPr>
        </p:nvSpPr>
        <p:spPr>
          <a:xfrm>
            <a:off x="251791" y="2080591"/>
            <a:ext cx="8640417" cy="438647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3399"/>
              </a:buClr>
              <a:buSzPts val="3200"/>
              <a:buChar char="•"/>
            </a:pPr>
            <a:r>
              <a:rPr lang="en-AU" dirty="0">
                <a:solidFill>
                  <a:srgbClr val="003399"/>
                </a:solidFill>
                <a:latin typeface="Verdana"/>
                <a:ea typeface="Verdana"/>
                <a:cs typeface="Verdana"/>
                <a:sym typeface="Verdana"/>
              </a:rPr>
              <a:t>Vessel operators are required to keep records of all waste disposal. </a:t>
            </a:r>
          </a:p>
          <a:p>
            <a:pPr marL="342900" lvl="0" indent="-342900" algn="l" rtl="0">
              <a:lnSpc>
                <a:spcPct val="90000"/>
              </a:lnSpc>
              <a:spcBef>
                <a:spcPts val="0"/>
              </a:spcBef>
              <a:spcAft>
                <a:spcPts val="0"/>
              </a:spcAft>
              <a:buClr>
                <a:srgbClr val="003399"/>
              </a:buClr>
              <a:buSzPts val="3200"/>
              <a:buChar char="•"/>
            </a:pPr>
            <a:r>
              <a:rPr lang="en-AU" dirty="0">
                <a:solidFill>
                  <a:srgbClr val="003399"/>
                </a:solidFill>
                <a:latin typeface="Verdana"/>
                <a:ea typeface="Verdana"/>
                <a:cs typeface="Verdana"/>
                <a:sym typeface="Verdana"/>
              </a:rPr>
              <a:t>Oil Record book updated every week.</a:t>
            </a:r>
            <a:endParaRPr dirty="0"/>
          </a:p>
          <a:p>
            <a:pPr marL="342900" lvl="0" indent="-342900" algn="l" rtl="0">
              <a:lnSpc>
                <a:spcPct val="90000"/>
              </a:lnSpc>
              <a:spcBef>
                <a:spcPts val="640"/>
              </a:spcBef>
              <a:spcAft>
                <a:spcPts val="0"/>
              </a:spcAft>
              <a:buClr>
                <a:srgbClr val="003399"/>
              </a:buClr>
              <a:buSzPts val="3200"/>
              <a:buChar char="•"/>
            </a:pPr>
            <a:r>
              <a:rPr lang="en-AU" dirty="0">
                <a:solidFill>
                  <a:srgbClr val="003399"/>
                </a:solidFill>
                <a:latin typeface="Verdana"/>
                <a:ea typeface="Verdana"/>
                <a:cs typeface="Verdana"/>
                <a:sym typeface="Verdana"/>
              </a:rPr>
              <a:t>Records of Chemicals and Dangerous goods kept on board including oils and fuels.</a:t>
            </a:r>
            <a:endParaRPr dirty="0"/>
          </a:p>
          <a:p>
            <a:pPr marL="342900" lvl="0" indent="-342900" algn="l" rtl="0">
              <a:lnSpc>
                <a:spcPct val="90000"/>
              </a:lnSpc>
              <a:spcBef>
                <a:spcPts val="640"/>
              </a:spcBef>
              <a:spcAft>
                <a:spcPts val="0"/>
              </a:spcAft>
              <a:buClr>
                <a:srgbClr val="003399"/>
              </a:buClr>
              <a:buSzPts val="3200"/>
              <a:buChar char="•"/>
            </a:pPr>
            <a:r>
              <a:rPr lang="en-AU" dirty="0">
                <a:solidFill>
                  <a:srgbClr val="003399"/>
                </a:solidFill>
                <a:latin typeface="Verdana"/>
                <a:ea typeface="Verdana"/>
                <a:cs typeface="Verdana"/>
                <a:sym typeface="Verdana"/>
              </a:rPr>
              <a:t>Rick Assessment of pollution risks.</a:t>
            </a:r>
            <a:endParaRPr dirty="0"/>
          </a:p>
          <a:p>
            <a:pPr marL="342900" lvl="0" indent="-342900" algn="l" rtl="0">
              <a:lnSpc>
                <a:spcPct val="90000"/>
              </a:lnSpc>
              <a:spcBef>
                <a:spcPts val="640"/>
              </a:spcBef>
              <a:spcAft>
                <a:spcPts val="0"/>
              </a:spcAft>
              <a:buClr>
                <a:srgbClr val="003399"/>
              </a:buClr>
              <a:buSzPts val="3200"/>
              <a:buChar char="•"/>
            </a:pPr>
            <a:r>
              <a:rPr lang="en-AU" dirty="0">
                <a:solidFill>
                  <a:srgbClr val="003399"/>
                </a:solidFill>
                <a:latin typeface="Verdana"/>
                <a:ea typeface="Verdana"/>
                <a:cs typeface="Verdana"/>
                <a:sym typeface="Verdana"/>
              </a:rPr>
              <a:t>MSDS sheets for all fuels , oils and chemicals on board.</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09">
                                            <p:txEl>
                                              <p:pRg st="0" end="0"/>
                                            </p:txEl>
                                          </p:spTgt>
                                        </p:tgtEl>
                                        <p:attrNameLst>
                                          <p:attrName>style.visibility</p:attrName>
                                        </p:attrNameLst>
                                      </p:cBhvr>
                                      <p:to>
                                        <p:strVal val="visible"/>
                                      </p:to>
                                    </p:set>
                                    <p:animEffect transition="in" filter="fade">
                                      <p:cBhvr>
                                        <p:cTn id="7" dur="300"/>
                                        <p:tgtEl>
                                          <p:spTgt spid="309">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309">
                                            <p:txEl>
                                              <p:pRg st="1" end="1"/>
                                            </p:txEl>
                                          </p:spTgt>
                                        </p:tgtEl>
                                        <p:attrNameLst>
                                          <p:attrName>style.visibility</p:attrName>
                                        </p:attrNameLst>
                                      </p:cBhvr>
                                      <p:to>
                                        <p:strVal val="visible"/>
                                      </p:to>
                                    </p:set>
                                    <p:animEffect transition="in" filter="fade">
                                      <p:cBhvr>
                                        <p:cTn id="10" dur="300"/>
                                        <p:tgtEl>
                                          <p:spTgt spid="309">
                                            <p:txEl>
                                              <p:pRg st="1" end="1"/>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309">
                                            <p:txEl>
                                              <p:pRg st="2" end="2"/>
                                            </p:txEl>
                                          </p:spTgt>
                                        </p:tgtEl>
                                        <p:attrNameLst>
                                          <p:attrName>style.visibility</p:attrName>
                                        </p:attrNameLst>
                                      </p:cBhvr>
                                      <p:to>
                                        <p:strVal val="visible"/>
                                      </p:to>
                                    </p:set>
                                    <p:animEffect transition="in" filter="fade">
                                      <p:cBhvr>
                                        <p:cTn id="13" dur="300"/>
                                        <p:tgtEl>
                                          <p:spTgt spid="309">
                                            <p:txEl>
                                              <p:pRg st="2" end="2"/>
                                            </p:txEl>
                                          </p:spTgt>
                                        </p:tgtEl>
                                      </p:cBhvr>
                                    </p:animEffect>
                                  </p:childTnLst>
                                </p:cTn>
                              </p:par>
                              <p:par>
                                <p:cTn id="14" presetID="10" presetClass="entr" presetSubtype="0" fill="hold" nodeType="withEffect">
                                  <p:stCondLst>
                                    <p:cond delay="1000"/>
                                  </p:stCondLst>
                                  <p:childTnLst>
                                    <p:set>
                                      <p:cBhvr>
                                        <p:cTn id="15" dur="1" fill="hold">
                                          <p:stCondLst>
                                            <p:cond delay="0"/>
                                          </p:stCondLst>
                                        </p:cTn>
                                        <p:tgtEl>
                                          <p:spTgt spid="309">
                                            <p:txEl>
                                              <p:pRg st="3" end="3"/>
                                            </p:txEl>
                                          </p:spTgt>
                                        </p:tgtEl>
                                        <p:attrNameLst>
                                          <p:attrName>style.visibility</p:attrName>
                                        </p:attrNameLst>
                                      </p:cBhvr>
                                      <p:to>
                                        <p:strVal val="visible"/>
                                      </p:to>
                                    </p:set>
                                    <p:animEffect transition="in" filter="fade">
                                      <p:cBhvr>
                                        <p:cTn id="16" dur="300"/>
                                        <p:tgtEl>
                                          <p:spTgt spid="309">
                                            <p:txEl>
                                              <p:pRg st="3" end="3"/>
                                            </p:txEl>
                                          </p:spTgt>
                                        </p:tgtEl>
                                      </p:cBhvr>
                                    </p:animEffect>
                                  </p:childTnLst>
                                </p:cTn>
                              </p:par>
                              <p:par>
                                <p:cTn id="17" presetID="10" presetClass="entr" presetSubtype="0" fill="hold" nodeType="withEffect">
                                  <p:stCondLst>
                                    <p:cond delay="1000"/>
                                  </p:stCondLst>
                                  <p:childTnLst>
                                    <p:set>
                                      <p:cBhvr>
                                        <p:cTn id="18" dur="1" fill="hold">
                                          <p:stCondLst>
                                            <p:cond delay="0"/>
                                          </p:stCondLst>
                                        </p:cTn>
                                        <p:tgtEl>
                                          <p:spTgt spid="309">
                                            <p:txEl>
                                              <p:pRg st="4" end="4"/>
                                            </p:txEl>
                                          </p:spTgt>
                                        </p:tgtEl>
                                        <p:attrNameLst>
                                          <p:attrName>style.visibility</p:attrName>
                                        </p:attrNameLst>
                                      </p:cBhvr>
                                      <p:to>
                                        <p:strVal val="visible"/>
                                      </p:to>
                                    </p:set>
                                    <p:animEffect transition="in" filter="fade">
                                      <p:cBhvr>
                                        <p:cTn id="19" dur="300"/>
                                        <p:tgtEl>
                                          <p:spTgt spid="3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9"/>
          <p:cNvSpPr txBox="1">
            <a:spLocks noGrp="1"/>
          </p:cNvSpPr>
          <p:nvPr>
            <p:ph type="title"/>
          </p:nvPr>
        </p:nvSpPr>
        <p:spPr>
          <a:xfrm>
            <a:off x="457200" y="274638"/>
            <a:ext cx="8229600" cy="1143000"/>
          </a:xfrm>
          <a:prstGeom prst="rect">
            <a:avLst/>
          </a:prstGeom>
          <a:solidFill>
            <a:schemeClr val="accent5"/>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AU"/>
              <a:t>Pollution Reporting</a:t>
            </a:r>
            <a:endParaRPr/>
          </a:p>
        </p:txBody>
      </p:sp>
      <p:sp>
        <p:nvSpPr>
          <p:cNvPr id="315" name="Google Shape;315;p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AU"/>
              <a:t>Complete a pollution report for any spills over 20 litres made or sighted</a:t>
            </a:r>
            <a:endParaRPr/>
          </a:p>
          <a:p>
            <a:pPr marL="342900" lvl="0" indent="-342900" algn="l" rtl="0">
              <a:spcBef>
                <a:spcPts val="640"/>
              </a:spcBef>
              <a:spcAft>
                <a:spcPts val="0"/>
              </a:spcAft>
              <a:buClr>
                <a:schemeClr val="dk1"/>
              </a:buClr>
              <a:buSzPts val="3200"/>
              <a:buChar char="•"/>
            </a:pPr>
            <a:r>
              <a:rPr lang="en-AU"/>
              <a:t>Use the POLREP report</a:t>
            </a:r>
            <a:endParaRPr/>
          </a:p>
          <a:p>
            <a:pPr marL="342900" lvl="0" indent="-342900" algn="l" rtl="0">
              <a:spcBef>
                <a:spcPts val="640"/>
              </a:spcBef>
              <a:spcAft>
                <a:spcPts val="0"/>
              </a:spcAft>
              <a:buClr>
                <a:schemeClr val="dk1"/>
              </a:buClr>
              <a:buSzPts val="3200"/>
              <a:buChar char="•"/>
            </a:pPr>
            <a:r>
              <a:rPr lang="en-AU"/>
              <a:t>Send to ASAR, AMSA, Local Harbor Authority</a:t>
            </a:r>
            <a:endParaRPr/>
          </a:p>
          <a:p>
            <a:pPr marL="342900" lvl="0" indent="-342900" algn="l" rtl="0">
              <a:spcBef>
                <a:spcPts val="640"/>
              </a:spcBef>
              <a:spcAft>
                <a:spcPts val="0"/>
              </a:spcAft>
              <a:buClr>
                <a:schemeClr val="dk1"/>
              </a:buClr>
              <a:buSzPts val="3200"/>
              <a:buChar char="•"/>
            </a:pPr>
            <a:r>
              <a:rPr lang="en-AU"/>
              <a:t>POLREP report CLICK IMAGE</a:t>
            </a:r>
            <a:endParaRPr/>
          </a:p>
        </p:txBody>
      </p:sp>
      <p:pic>
        <p:nvPicPr>
          <p:cNvPr id="316" name="Google Shape;316;p39"/>
          <p:cNvPicPr preferRelativeResize="0"/>
          <p:nvPr/>
        </p:nvPicPr>
        <p:blipFill rotWithShape="1">
          <a:blip r:embed="rId3">
            <a:alphaModFix/>
          </a:blip>
          <a:srcRect/>
          <a:stretch/>
        </p:blipFill>
        <p:spPr>
          <a:xfrm>
            <a:off x="3347864" y="4869160"/>
            <a:ext cx="2362200" cy="863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0"/>
          <p:cNvSpPr txBox="1">
            <a:spLocks noGrp="1"/>
          </p:cNvSpPr>
          <p:nvPr>
            <p:ph type="title"/>
          </p:nvPr>
        </p:nvSpPr>
        <p:spPr>
          <a:xfrm>
            <a:off x="838200" y="369888"/>
            <a:ext cx="7772400" cy="755650"/>
          </a:xfrm>
          <a:prstGeom prst="rect">
            <a:avLst/>
          </a:prstGeom>
          <a:solidFill>
            <a:schemeClr val="accent5"/>
          </a:solidFill>
          <a:ln w="9525" cap="flat" cmpd="sng">
            <a:solidFill>
              <a:srgbClr val="000099"/>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0066"/>
              </a:buClr>
              <a:buSzPts val="4000"/>
              <a:buFont typeface="Verdana"/>
              <a:buNone/>
            </a:pPr>
            <a:r>
              <a:rPr lang="en-AU" sz="4000">
                <a:solidFill>
                  <a:srgbClr val="000066"/>
                </a:solidFill>
                <a:latin typeface="Verdana"/>
                <a:ea typeface="Verdana"/>
                <a:cs typeface="Verdana"/>
                <a:sym typeface="Verdana"/>
              </a:rPr>
              <a:t>MARINE POLLUTION</a:t>
            </a:r>
            <a:endParaRPr/>
          </a:p>
        </p:txBody>
      </p:sp>
      <p:sp>
        <p:nvSpPr>
          <p:cNvPr id="322" name="Google Shape;322;p40"/>
          <p:cNvSpPr txBox="1">
            <a:spLocks noGrp="1"/>
          </p:cNvSpPr>
          <p:nvPr>
            <p:ph type="body" idx="1"/>
          </p:nvPr>
        </p:nvSpPr>
        <p:spPr>
          <a:xfrm>
            <a:off x="539552" y="16288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accent1"/>
              </a:buClr>
              <a:buSzPts val="3200"/>
              <a:buChar char="•"/>
            </a:pPr>
            <a:r>
              <a:rPr lang="en-AU" b="1" u="sng">
                <a:solidFill>
                  <a:schemeClr val="accent1"/>
                </a:solidFill>
                <a:latin typeface="Verdana"/>
                <a:ea typeface="Verdana"/>
                <a:cs typeface="Verdana"/>
                <a:sym typeface="Verdana"/>
              </a:rPr>
              <a:t>PENALTIES</a:t>
            </a:r>
            <a:endParaRPr>
              <a:solidFill>
                <a:schemeClr val="accent1"/>
              </a:solidFill>
              <a:latin typeface="Verdana"/>
              <a:ea typeface="Verdana"/>
              <a:cs typeface="Verdana"/>
              <a:sym typeface="Verdana"/>
            </a:endParaRPr>
          </a:p>
          <a:p>
            <a:pPr marL="342900" lvl="0" indent="-279400" algn="l" rtl="0">
              <a:spcBef>
                <a:spcPts val="200"/>
              </a:spcBef>
              <a:spcAft>
                <a:spcPts val="0"/>
              </a:spcAft>
              <a:buClr>
                <a:schemeClr val="dk1"/>
              </a:buClr>
              <a:buSzPts val="1000"/>
              <a:buNone/>
            </a:pPr>
            <a:endParaRPr sz="1000">
              <a:solidFill>
                <a:srgbClr val="FF0000"/>
              </a:solidFill>
              <a:latin typeface="Verdana"/>
              <a:ea typeface="Verdana"/>
              <a:cs typeface="Verdana"/>
              <a:sym typeface="Verdana"/>
            </a:endParaRPr>
          </a:p>
          <a:p>
            <a:pPr marL="342900" lvl="0" indent="-279400" algn="l" rtl="0">
              <a:spcBef>
                <a:spcPts val="200"/>
              </a:spcBef>
              <a:spcAft>
                <a:spcPts val="0"/>
              </a:spcAft>
              <a:buClr>
                <a:srgbClr val="FF0000"/>
              </a:buClr>
              <a:buSzPts val="1000"/>
              <a:buNone/>
            </a:pPr>
            <a:endParaRPr sz="1000">
              <a:solidFill>
                <a:srgbClr val="CC3300"/>
              </a:solidFill>
              <a:latin typeface="Verdana"/>
              <a:ea typeface="Verdana"/>
              <a:cs typeface="Verdana"/>
              <a:sym typeface="Verdana"/>
            </a:endParaRPr>
          </a:p>
          <a:p>
            <a:pPr marL="342900" lvl="0" indent="-342900" algn="l" rtl="0">
              <a:spcBef>
                <a:spcPts val="640"/>
              </a:spcBef>
              <a:spcAft>
                <a:spcPts val="0"/>
              </a:spcAft>
              <a:buClr>
                <a:srgbClr val="FF0000"/>
              </a:buClr>
              <a:buSzPts val="3200"/>
              <a:buChar char="•"/>
            </a:pPr>
            <a:r>
              <a:rPr lang="en-AU">
                <a:solidFill>
                  <a:srgbClr val="CC3300"/>
                </a:solidFill>
                <a:latin typeface="Verdana"/>
                <a:ea typeface="Verdana"/>
                <a:cs typeface="Verdana"/>
                <a:sym typeface="Verdana"/>
              </a:rPr>
              <a:t>Failure to comply with Australian Federal, State legislation and MARPOL 73/78 legislation can result in penalties of up to </a:t>
            </a:r>
            <a:r>
              <a:rPr lang="en-AU" b="1" u="sng">
                <a:solidFill>
                  <a:srgbClr val="CC3300"/>
                </a:solidFill>
                <a:latin typeface="Verdana"/>
                <a:ea typeface="Verdana"/>
                <a:cs typeface="Verdana"/>
                <a:sym typeface="Verdana"/>
              </a:rPr>
              <a:t>$220,000</a:t>
            </a:r>
            <a:r>
              <a:rPr lang="en-AU">
                <a:solidFill>
                  <a:srgbClr val="CC3300"/>
                </a:solidFill>
                <a:latin typeface="Verdana"/>
                <a:ea typeface="Verdana"/>
                <a:cs typeface="Verdana"/>
                <a:sym typeface="Verdana"/>
              </a:rPr>
              <a:t> for an Individual, or </a:t>
            </a:r>
            <a:r>
              <a:rPr lang="en-AU" b="1" u="sng">
                <a:solidFill>
                  <a:srgbClr val="CC3300"/>
                </a:solidFill>
                <a:latin typeface="Verdana"/>
                <a:ea typeface="Verdana"/>
                <a:cs typeface="Verdana"/>
                <a:sym typeface="Verdana"/>
              </a:rPr>
              <a:t>$1,200,000 </a:t>
            </a:r>
            <a:r>
              <a:rPr lang="en-AU">
                <a:solidFill>
                  <a:srgbClr val="CC3300"/>
                </a:solidFill>
                <a:latin typeface="Verdana"/>
                <a:ea typeface="Verdana"/>
                <a:cs typeface="Verdana"/>
                <a:sym typeface="Verdana"/>
              </a:rPr>
              <a:t>for Companies in fines and prosecutions for each offence </a:t>
            </a:r>
            <a:endParaRPr b="1" u="sng">
              <a:solidFill>
                <a:srgbClr val="CC3300"/>
              </a:solidFill>
              <a:latin typeface="Verdana"/>
              <a:ea typeface="Verdana"/>
              <a:cs typeface="Verdana"/>
              <a:sym typeface="Verdana"/>
            </a:endParaRPr>
          </a:p>
        </p:txBody>
      </p:sp>
      <p:pic>
        <p:nvPicPr>
          <p:cNvPr id="323" name="Google Shape;323;p40" descr="BSNSS146"/>
          <p:cNvPicPr preferRelativeResize="0"/>
          <p:nvPr/>
        </p:nvPicPr>
        <p:blipFill rotWithShape="1">
          <a:blip r:embed="rId3">
            <a:alphaModFix/>
          </a:blip>
          <a:srcRect/>
          <a:stretch/>
        </p:blipFill>
        <p:spPr>
          <a:xfrm>
            <a:off x="3886200" y="1219200"/>
            <a:ext cx="1328738" cy="1447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0"/>
                                  </p:stCondLst>
                                  <p:childTnLst>
                                    <p:set>
                                      <p:cBhvr>
                                        <p:cTn id="6" dur="1" fill="hold">
                                          <p:stCondLst>
                                            <p:cond delay="0"/>
                                          </p:stCondLst>
                                        </p:cTn>
                                        <p:tgtEl>
                                          <p:spTgt spid="323"/>
                                        </p:tgtEl>
                                        <p:attrNameLst>
                                          <p:attrName>style.visibility</p:attrName>
                                        </p:attrNameLst>
                                      </p:cBhvr>
                                      <p:to>
                                        <p:strVal val="visible"/>
                                      </p:to>
                                    </p:set>
                                    <p:anim calcmode="lin" valueType="num">
                                      <p:cBhvr additive="base">
                                        <p:cTn id="7" dur="500"/>
                                        <p:tgtEl>
                                          <p:spTgt spid="323"/>
                                        </p:tgtEl>
                                        <p:attrNameLst>
                                          <p:attrName>ppt_w</p:attrName>
                                        </p:attrNameLst>
                                      </p:cBhvr>
                                      <p:tavLst>
                                        <p:tav tm="0">
                                          <p:val>
                                            <p:strVal val="0"/>
                                          </p:val>
                                        </p:tav>
                                        <p:tav tm="100000">
                                          <p:val>
                                            <p:strVal val="#ppt_w"/>
                                          </p:val>
                                        </p:tav>
                                      </p:tavLst>
                                    </p:anim>
                                    <p:anim calcmode="lin" valueType="num">
                                      <p:cBhvr additive="base">
                                        <p:cTn id="8" dur="500"/>
                                        <p:tgtEl>
                                          <p:spTgt spid="323"/>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22">
                                            <p:txEl>
                                              <p:pRg st="0" end="0"/>
                                            </p:txEl>
                                          </p:spTgt>
                                        </p:tgtEl>
                                        <p:attrNameLst>
                                          <p:attrName>style.visibility</p:attrName>
                                        </p:attrNameLst>
                                      </p:cBhvr>
                                      <p:to>
                                        <p:strVal val="visible"/>
                                      </p:to>
                                    </p:set>
                                    <p:animEffect transition="in" filter="fade">
                                      <p:cBhvr>
                                        <p:cTn id="12" dur="300"/>
                                        <p:tgtEl>
                                          <p:spTgt spid="322">
                                            <p:txEl>
                                              <p:pRg st="0" end="0"/>
                                            </p:txEl>
                                          </p:spTgt>
                                        </p:tgtEl>
                                      </p:cBhvr>
                                    </p:animEffect>
                                  </p:childTnLst>
                                </p:cTn>
                              </p:par>
                            </p:childTnLst>
                          </p:cTn>
                        </p:par>
                        <p:par>
                          <p:cTn id="13" fill="hold">
                            <p:stCondLst>
                              <p:cond delay="800"/>
                            </p:stCondLst>
                            <p:childTnLst>
                              <p:par>
                                <p:cTn id="14" presetID="10" presetClass="entr" presetSubtype="0" fill="hold" nodeType="afterEffect">
                                  <p:stCondLst>
                                    <p:cond delay="0"/>
                                  </p:stCondLst>
                                  <p:childTnLst>
                                    <p:set>
                                      <p:cBhvr>
                                        <p:cTn id="15" dur="1" fill="hold">
                                          <p:stCondLst>
                                            <p:cond delay="0"/>
                                          </p:stCondLst>
                                        </p:cTn>
                                        <p:tgtEl>
                                          <p:spTgt spid="322">
                                            <p:txEl>
                                              <p:pRg st="1" end="1"/>
                                            </p:txEl>
                                          </p:spTgt>
                                        </p:tgtEl>
                                        <p:attrNameLst>
                                          <p:attrName>style.visibility</p:attrName>
                                        </p:attrNameLst>
                                      </p:cBhvr>
                                      <p:to>
                                        <p:strVal val="visible"/>
                                      </p:to>
                                    </p:set>
                                    <p:animEffect transition="in" filter="fade">
                                      <p:cBhvr>
                                        <p:cTn id="16" dur="300"/>
                                        <p:tgtEl>
                                          <p:spTgt spid="322">
                                            <p:txEl>
                                              <p:pRg st="1" end="1"/>
                                            </p:txEl>
                                          </p:spTgt>
                                        </p:tgtEl>
                                      </p:cBhvr>
                                    </p:animEffect>
                                  </p:childTnLst>
                                </p:cTn>
                              </p:par>
                            </p:childTnLst>
                          </p:cTn>
                        </p:par>
                        <p:par>
                          <p:cTn id="17" fill="hold">
                            <p:stCondLst>
                              <p:cond delay="1100"/>
                            </p:stCondLst>
                            <p:childTnLst>
                              <p:par>
                                <p:cTn id="18" presetID="10" presetClass="entr" presetSubtype="0" fill="hold" nodeType="afterEffect">
                                  <p:stCondLst>
                                    <p:cond delay="0"/>
                                  </p:stCondLst>
                                  <p:childTnLst>
                                    <p:set>
                                      <p:cBhvr>
                                        <p:cTn id="19" dur="1" fill="hold">
                                          <p:stCondLst>
                                            <p:cond delay="0"/>
                                          </p:stCondLst>
                                        </p:cTn>
                                        <p:tgtEl>
                                          <p:spTgt spid="322">
                                            <p:txEl>
                                              <p:pRg st="2" end="2"/>
                                            </p:txEl>
                                          </p:spTgt>
                                        </p:tgtEl>
                                        <p:attrNameLst>
                                          <p:attrName>style.visibility</p:attrName>
                                        </p:attrNameLst>
                                      </p:cBhvr>
                                      <p:to>
                                        <p:strVal val="visible"/>
                                      </p:to>
                                    </p:set>
                                    <p:animEffect transition="in" filter="fade">
                                      <p:cBhvr>
                                        <p:cTn id="20" dur="300"/>
                                        <p:tgtEl>
                                          <p:spTgt spid="322">
                                            <p:txEl>
                                              <p:pRg st="2" end="2"/>
                                            </p:txEl>
                                          </p:spTgt>
                                        </p:tgtEl>
                                      </p:cBhvr>
                                    </p:animEffect>
                                  </p:childTnLst>
                                </p:cTn>
                              </p:par>
                            </p:childTnLst>
                          </p:cTn>
                        </p:par>
                        <p:par>
                          <p:cTn id="21" fill="hold">
                            <p:stCondLst>
                              <p:cond delay="1400"/>
                            </p:stCondLst>
                            <p:childTnLst>
                              <p:par>
                                <p:cTn id="22" presetID="10" presetClass="entr" presetSubtype="0" fill="hold" nodeType="afterEffect">
                                  <p:stCondLst>
                                    <p:cond delay="0"/>
                                  </p:stCondLst>
                                  <p:childTnLst>
                                    <p:set>
                                      <p:cBhvr>
                                        <p:cTn id="23" dur="1" fill="hold">
                                          <p:stCondLst>
                                            <p:cond delay="0"/>
                                          </p:stCondLst>
                                        </p:cTn>
                                        <p:tgtEl>
                                          <p:spTgt spid="322">
                                            <p:txEl>
                                              <p:pRg st="3" end="3"/>
                                            </p:txEl>
                                          </p:spTgt>
                                        </p:tgtEl>
                                        <p:attrNameLst>
                                          <p:attrName>style.visibility</p:attrName>
                                        </p:attrNameLst>
                                      </p:cBhvr>
                                      <p:to>
                                        <p:strVal val="visible"/>
                                      </p:to>
                                    </p:set>
                                    <p:animEffect transition="in" filter="fade">
                                      <p:cBhvr>
                                        <p:cTn id="24" dur="300"/>
                                        <p:tgtEl>
                                          <p:spTgt spid="3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AU"/>
              <a:t>Marine Engineering Calculations</a:t>
            </a:r>
            <a:endParaRPr/>
          </a:p>
        </p:txBody>
      </p:sp>
      <p:sp>
        <p:nvSpPr>
          <p:cNvPr id="329" name="Google Shape;329;p4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3200"/>
              <a:buNone/>
            </a:pPr>
            <a:r>
              <a:rPr lang="en-AU"/>
              <a:t>MARC 040</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2"/>
          <p:cNvSpPr txBox="1">
            <a:spLocks noGrp="1"/>
          </p:cNvSpPr>
          <p:nvPr>
            <p:ph type="title"/>
          </p:nvPr>
        </p:nvSpPr>
        <p:spPr>
          <a:xfrm>
            <a:off x="457200" y="274638"/>
            <a:ext cx="8229600" cy="562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AU" sz="3959"/>
              <a:t>Legislation </a:t>
            </a:r>
            <a:endParaRPr/>
          </a:p>
        </p:txBody>
      </p:sp>
      <p:sp>
        <p:nvSpPr>
          <p:cNvPr id="335" name="Google Shape;335;p42"/>
          <p:cNvSpPr txBox="1"/>
          <p:nvPr/>
        </p:nvSpPr>
        <p:spPr>
          <a:xfrm>
            <a:off x="395536" y="980728"/>
            <a:ext cx="8424936" cy="5262979"/>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Font typeface="Arial" panose="020B0604020202020204" pitchFamily="34" charset="0"/>
              <a:buChar char="•"/>
            </a:pPr>
            <a:r>
              <a:rPr lang="en-AU" sz="2800" dirty="0">
                <a:solidFill>
                  <a:schemeClr val="dk1"/>
                </a:solidFill>
                <a:latin typeface="Calibri"/>
                <a:ea typeface="Calibri"/>
                <a:cs typeface="Calibri"/>
                <a:sym typeface="Calibri"/>
              </a:rPr>
              <a:t>We have  to maintain adequate records of maintenance and engineering calculations as per legislation  for our ship, Items Like fuel and oils on board, sewage, garbage, all have requirements for accurate records to be maintained.</a:t>
            </a:r>
            <a:endParaRPr dirty="0"/>
          </a:p>
          <a:p>
            <a:pPr marL="457200" marR="0" lvl="0" indent="-457200" algn="l" rtl="0">
              <a:spcBef>
                <a:spcPts val="0"/>
              </a:spcBef>
              <a:spcAft>
                <a:spcPts val="0"/>
              </a:spcAft>
              <a:buFont typeface="Arial" panose="020B0604020202020204" pitchFamily="34" charset="0"/>
              <a:buChar char="•"/>
            </a:pPr>
            <a:r>
              <a:rPr lang="en-AU" sz="2800" dirty="0">
                <a:solidFill>
                  <a:schemeClr val="dk1"/>
                </a:solidFill>
                <a:latin typeface="Calibri"/>
                <a:ea typeface="Calibri"/>
                <a:cs typeface="Calibri"/>
                <a:sym typeface="Calibri"/>
              </a:rPr>
              <a:t>Engine room logs must be maintained , service work records kept and Survey records filed.</a:t>
            </a:r>
            <a:endParaRPr dirty="0"/>
          </a:p>
          <a:p>
            <a:pPr marL="457200" marR="0" lvl="0" indent="-457200" algn="l" rtl="0">
              <a:spcBef>
                <a:spcPts val="0"/>
              </a:spcBef>
              <a:spcAft>
                <a:spcPts val="0"/>
              </a:spcAft>
              <a:buFont typeface="Arial" panose="020B0604020202020204" pitchFamily="34" charset="0"/>
              <a:buChar char="•"/>
            </a:pPr>
            <a:r>
              <a:rPr lang="en-AU" sz="2800" dirty="0">
                <a:solidFill>
                  <a:schemeClr val="dk1"/>
                </a:solidFill>
                <a:latin typeface="Calibri"/>
                <a:ea typeface="Calibri"/>
                <a:cs typeface="Calibri"/>
                <a:sym typeface="Calibri"/>
              </a:rPr>
              <a:t>Service periods and times recorded.</a:t>
            </a:r>
            <a:endParaRPr dirty="0"/>
          </a:p>
          <a:p>
            <a:pPr marL="457200" marR="0" lvl="0" indent="-457200" algn="l" rtl="0">
              <a:spcBef>
                <a:spcPts val="0"/>
              </a:spcBef>
              <a:spcAft>
                <a:spcPts val="0"/>
              </a:spcAft>
              <a:buFont typeface="Arial" panose="020B0604020202020204" pitchFamily="34" charset="0"/>
              <a:buChar char="•"/>
            </a:pPr>
            <a:r>
              <a:rPr lang="en-AU" sz="2800" dirty="0">
                <a:solidFill>
                  <a:schemeClr val="dk1"/>
                </a:solidFill>
                <a:latin typeface="Calibri"/>
                <a:ea typeface="Calibri"/>
                <a:cs typeface="Calibri"/>
                <a:sym typeface="Calibri"/>
              </a:rPr>
              <a:t>Fuel logs, fuel consumption, KW hr per litre comparison figures, ballast calculations and logs.</a:t>
            </a:r>
            <a:endParaRPr dirty="0"/>
          </a:p>
          <a:p>
            <a:pPr marL="457200" marR="0" lvl="0" indent="-457200" algn="l" rtl="0">
              <a:spcBef>
                <a:spcPts val="0"/>
              </a:spcBef>
              <a:spcAft>
                <a:spcPts val="0"/>
              </a:spcAft>
              <a:buFont typeface="Arial" panose="020B0604020202020204" pitchFamily="34" charset="0"/>
              <a:buChar char="•"/>
            </a:pPr>
            <a:r>
              <a:rPr lang="en-AU" sz="2800" dirty="0">
                <a:solidFill>
                  <a:schemeClr val="dk1"/>
                </a:solidFill>
                <a:latin typeface="Calibri"/>
                <a:ea typeface="Calibri"/>
                <a:cs typeface="Calibri"/>
                <a:sym typeface="Calibri"/>
              </a:rPr>
              <a:t>Records can be electronic or paper in line with company procedures and ships SMS system.</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3"/>
          <p:cNvSpPr txBox="1">
            <a:spLocks noGrp="1"/>
          </p:cNvSpPr>
          <p:nvPr>
            <p:ph type="title"/>
          </p:nvPr>
        </p:nvSpPr>
        <p:spPr>
          <a:xfrm>
            <a:off x="457200" y="274638"/>
            <a:ext cx="8229600" cy="56207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AU" sz="3959"/>
              <a:t>Legislation </a:t>
            </a:r>
            <a:endParaRPr/>
          </a:p>
        </p:txBody>
      </p:sp>
      <p:sp>
        <p:nvSpPr>
          <p:cNvPr id="341" name="Google Shape;341;p43"/>
          <p:cNvSpPr txBox="1"/>
          <p:nvPr/>
        </p:nvSpPr>
        <p:spPr>
          <a:xfrm>
            <a:off x="395536" y="980728"/>
            <a:ext cx="8424936" cy="5693866"/>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Font typeface="Arial" panose="020B0604020202020204" pitchFamily="34" charset="0"/>
              <a:buChar char="•"/>
            </a:pPr>
            <a:r>
              <a:rPr lang="en-AU" sz="2800" dirty="0">
                <a:solidFill>
                  <a:schemeClr val="dk1"/>
                </a:solidFill>
                <a:latin typeface="Calibri"/>
                <a:ea typeface="Calibri"/>
                <a:cs typeface="Calibri"/>
                <a:sym typeface="Calibri"/>
              </a:rPr>
              <a:t>Reports must be made and filed as per ships SMS and in line with legal requirements.</a:t>
            </a:r>
            <a:endParaRPr dirty="0"/>
          </a:p>
          <a:p>
            <a:pPr marL="457200" marR="0" lvl="0" indent="-457200" algn="l" rtl="0">
              <a:spcBef>
                <a:spcPts val="0"/>
              </a:spcBef>
              <a:spcAft>
                <a:spcPts val="0"/>
              </a:spcAft>
              <a:buFont typeface="Arial" panose="020B0604020202020204" pitchFamily="34" charset="0"/>
              <a:buChar char="•"/>
            </a:pPr>
            <a:r>
              <a:rPr lang="en-AU" sz="2800" dirty="0">
                <a:solidFill>
                  <a:schemeClr val="dk1"/>
                </a:solidFill>
                <a:latin typeface="Calibri"/>
                <a:ea typeface="Calibri"/>
                <a:cs typeface="Calibri"/>
                <a:sym typeface="Calibri"/>
              </a:rPr>
              <a:t>Full lists of requirements  can be accessed in the following codes and legislation. </a:t>
            </a:r>
            <a:endParaRPr dirty="0"/>
          </a:p>
          <a:p>
            <a:pPr marL="0" marR="0" lvl="0" indent="0" algn="l" rtl="0">
              <a:spcBef>
                <a:spcPts val="0"/>
              </a:spcBef>
              <a:spcAft>
                <a:spcPts val="0"/>
              </a:spcAft>
              <a:buNone/>
            </a:pPr>
            <a:r>
              <a:rPr lang="en-AU" sz="2800" dirty="0">
                <a:solidFill>
                  <a:schemeClr val="dk1"/>
                </a:solidFill>
                <a:latin typeface="Calibri"/>
                <a:ea typeface="Calibri"/>
                <a:cs typeface="Calibri"/>
                <a:sym typeface="Calibri"/>
              </a:rPr>
              <a:t>*NSCV/ USL -  Class society , Construction, Maintenance,     &amp; Safe operation</a:t>
            </a:r>
          </a:p>
          <a:p>
            <a:pPr marL="0" marR="0" lvl="0" indent="0" algn="l" rtl="0">
              <a:spcBef>
                <a:spcPts val="0"/>
              </a:spcBef>
              <a:spcAft>
                <a:spcPts val="0"/>
              </a:spcAft>
              <a:buNone/>
            </a:pPr>
            <a:r>
              <a:rPr lang="en-AU" sz="2800" dirty="0">
                <a:solidFill>
                  <a:schemeClr val="dk1"/>
                </a:solidFill>
                <a:latin typeface="Calibri"/>
                <a:ea typeface="Calibri"/>
                <a:cs typeface="Calibri"/>
                <a:sym typeface="Calibri"/>
              </a:rPr>
              <a:t>*Maritime Legislation – Transport Operations Maritime   Safety, Maritime Safety Queensland, Marine Orders, &amp; OHS</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457200" marR="0" lvl="0" indent="-457200" algn="l" rtl="0">
              <a:spcBef>
                <a:spcPts val="0"/>
              </a:spcBef>
              <a:spcAft>
                <a:spcPts val="0"/>
              </a:spcAft>
              <a:buFont typeface="Arial" panose="020B0604020202020204" pitchFamily="34" charset="0"/>
              <a:buChar char="•"/>
            </a:pPr>
            <a:r>
              <a:rPr lang="en-AU" sz="2800" dirty="0">
                <a:solidFill>
                  <a:schemeClr val="dk1"/>
                </a:solidFill>
                <a:latin typeface="Calibri"/>
                <a:ea typeface="Calibri"/>
                <a:cs typeface="Calibri"/>
                <a:sym typeface="Calibri"/>
              </a:rPr>
              <a:t>SEVERE PENALTYS APPLY FOR NON COMPLIANCE IF DEATH OR INJURY RESULTS FROM FAILURE TO REPORT FAULTS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4400"/>
              <a:buFont typeface="Verdana"/>
              <a:buNone/>
            </a:pPr>
            <a:r>
              <a:rPr lang="en-AU">
                <a:solidFill>
                  <a:srgbClr val="FF0000"/>
                </a:solidFill>
                <a:latin typeface="Verdana"/>
                <a:ea typeface="Verdana"/>
                <a:cs typeface="Verdana"/>
                <a:sym typeface="Verdana"/>
              </a:rPr>
              <a:t>REFUELLING PRECAUTIONS</a:t>
            </a:r>
            <a:endParaRPr/>
          </a:p>
        </p:txBody>
      </p:sp>
      <p:pic>
        <p:nvPicPr>
          <p:cNvPr id="115" name="Google Shape;115;p17"/>
          <p:cNvPicPr preferRelativeResize="0">
            <a:picLocks noGrp="1"/>
          </p:cNvPicPr>
          <p:nvPr>
            <p:ph type="body" idx="1"/>
          </p:nvPr>
        </p:nvPicPr>
        <p:blipFill rotWithShape="1">
          <a:blip r:embed="rId3">
            <a:alphaModFix/>
          </a:blip>
          <a:srcRect/>
          <a:stretch/>
        </p:blipFill>
        <p:spPr>
          <a:xfrm>
            <a:off x="1403648" y="1412776"/>
            <a:ext cx="6611937" cy="4114800"/>
          </a:xfrm>
          <a:prstGeom prst="rect">
            <a:avLst/>
          </a:prstGeom>
          <a:noFill/>
          <a:ln w="9525" cap="flat" cmpd="sng">
            <a:solidFill>
              <a:srgbClr val="000099"/>
            </a:solidFill>
            <a:prstDash val="solid"/>
            <a:miter lim="800000"/>
            <a:headEnd type="none" w="sm" len="sm"/>
            <a:tailEnd type="none" w="sm" len="sm"/>
          </a:ln>
        </p:spPr>
      </p:pic>
      <p:sp>
        <p:nvSpPr>
          <p:cNvPr id="116" name="Google Shape;116;p17"/>
          <p:cNvSpPr txBox="1"/>
          <p:nvPr/>
        </p:nvSpPr>
        <p:spPr>
          <a:xfrm>
            <a:off x="1187624" y="5805264"/>
            <a:ext cx="7776864"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800" b="0" i="0" u="none" strike="noStrike" cap="none" dirty="0">
                <a:solidFill>
                  <a:schemeClr val="dk1"/>
                </a:solidFill>
                <a:latin typeface="Calibri"/>
                <a:ea typeface="Calibri"/>
                <a:cs typeface="Calibri"/>
                <a:sym typeface="Calibri"/>
              </a:rPr>
              <a:t>              What is wrong in the picture</a:t>
            </a:r>
            <a:r>
              <a:rPr lang="en-AU" sz="2800" dirty="0">
                <a:solidFill>
                  <a:schemeClr val="dk1"/>
                </a:solidFill>
                <a:latin typeface="Calibri"/>
                <a:ea typeface="Calibri"/>
                <a:cs typeface="Calibri"/>
                <a:sym typeface="Calibri"/>
              </a:rPr>
              <a:t> ?</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4"/>
          <p:cNvSpPr/>
          <p:nvPr/>
        </p:nvSpPr>
        <p:spPr>
          <a:xfrm>
            <a:off x="0" y="579358"/>
            <a:ext cx="8964488" cy="627864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800" b="1" dirty="0">
                <a:solidFill>
                  <a:schemeClr val="dk1"/>
                </a:solidFill>
                <a:latin typeface="Calibri"/>
                <a:ea typeface="Calibri"/>
                <a:cs typeface="Calibri"/>
                <a:sym typeface="Calibri"/>
              </a:rPr>
              <a:t>Common base measurements in marine engineering:  </a:t>
            </a:r>
            <a:endParaRPr dirty="0"/>
          </a:p>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AU" sz="2400" b="1" cap="none" dirty="0">
                <a:solidFill>
                  <a:srgbClr val="FF0000"/>
                </a:solidFill>
                <a:latin typeface="Calibri"/>
                <a:ea typeface="Calibri"/>
                <a:cs typeface="Calibri"/>
                <a:sym typeface="Calibri"/>
              </a:rPr>
              <a:t>METRES</a:t>
            </a:r>
            <a:r>
              <a:rPr lang="en-AU" sz="2400" b="1" cap="none" dirty="0">
                <a:solidFill>
                  <a:schemeClr val="dk1"/>
                </a:solidFill>
                <a:latin typeface="Calibri"/>
                <a:ea typeface="Calibri"/>
                <a:cs typeface="Calibri"/>
                <a:sym typeface="Calibri"/>
              </a:rPr>
              <a:t> </a:t>
            </a:r>
            <a:r>
              <a:rPr lang="en-AU" sz="2400" dirty="0">
                <a:solidFill>
                  <a:schemeClr val="dk1"/>
                </a:solidFill>
                <a:latin typeface="Calibri"/>
                <a:ea typeface="Calibri"/>
                <a:cs typeface="Calibri"/>
                <a:sym typeface="Calibri"/>
              </a:rPr>
              <a:t>are the measuring scale for </a:t>
            </a:r>
            <a:r>
              <a:rPr lang="en-AU" sz="2400" b="1" cap="none" dirty="0">
                <a:solidFill>
                  <a:schemeClr val="dk1"/>
                </a:solidFill>
                <a:latin typeface="Calibri"/>
                <a:ea typeface="Calibri"/>
                <a:cs typeface="Calibri"/>
                <a:sym typeface="Calibri"/>
              </a:rPr>
              <a:t>DISTANCE (LENGTH)</a:t>
            </a:r>
            <a:endParaRPr sz="2400" dirty="0">
              <a:solidFill>
                <a:schemeClr val="dk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AU" sz="2400" b="1" cap="none" dirty="0">
                <a:solidFill>
                  <a:srgbClr val="FF0000"/>
                </a:solidFill>
                <a:latin typeface="Calibri"/>
                <a:ea typeface="Calibri"/>
                <a:cs typeface="Calibri"/>
                <a:sym typeface="Calibri"/>
              </a:rPr>
              <a:t>TONNES</a:t>
            </a:r>
            <a:r>
              <a:rPr lang="en-AU" sz="2400" b="1" cap="none" dirty="0">
                <a:solidFill>
                  <a:schemeClr val="dk1"/>
                </a:solidFill>
                <a:latin typeface="Calibri"/>
                <a:ea typeface="Calibri"/>
                <a:cs typeface="Calibri"/>
                <a:sym typeface="Calibri"/>
              </a:rPr>
              <a:t> </a:t>
            </a:r>
            <a:r>
              <a:rPr lang="en-AU" sz="2400" dirty="0">
                <a:solidFill>
                  <a:schemeClr val="dk1"/>
                </a:solidFill>
                <a:latin typeface="Calibri"/>
                <a:ea typeface="Calibri"/>
                <a:cs typeface="Calibri"/>
                <a:sym typeface="Calibri"/>
              </a:rPr>
              <a:t>are the measurement for</a:t>
            </a:r>
            <a:r>
              <a:rPr lang="en-AU" sz="2400" b="1" cap="none" dirty="0">
                <a:solidFill>
                  <a:schemeClr val="dk1"/>
                </a:solidFill>
                <a:latin typeface="Calibri"/>
                <a:ea typeface="Calibri"/>
                <a:cs typeface="Calibri"/>
                <a:sym typeface="Calibri"/>
              </a:rPr>
              <a:t> MASS</a:t>
            </a:r>
            <a:endParaRPr sz="2400" dirty="0">
              <a:solidFill>
                <a:schemeClr val="dk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AU" sz="2400" b="1" cap="none" dirty="0">
                <a:solidFill>
                  <a:srgbClr val="FF0000"/>
                </a:solidFill>
                <a:latin typeface="Calibri"/>
                <a:ea typeface="Calibri"/>
                <a:cs typeface="Calibri"/>
                <a:sym typeface="Calibri"/>
              </a:rPr>
              <a:t>SECONDS</a:t>
            </a:r>
            <a:r>
              <a:rPr lang="en-AU" sz="2400" b="1" cap="none" dirty="0">
                <a:solidFill>
                  <a:schemeClr val="dk1"/>
                </a:solidFill>
                <a:latin typeface="Calibri"/>
                <a:ea typeface="Calibri"/>
                <a:cs typeface="Calibri"/>
                <a:sym typeface="Calibri"/>
              </a:rPr>
              <a:t> </a:t>
            </a:r>
            <a:r>
              <a:rPr lang="en-AU" sz="2400" dirty="0">
                <a:solidFill>
                  <a:schemeClr val="dk1"/>
                </a:solidFill>
                <a:latin typeface="Calibri"/>
                <a:ea typeface="Calibri"/>
                <a:cs typeface="Calibri"/>
                <a:sym typeface="Calibri"/>
              </a:rPr>
              <a:t>are the measurement for </a:t>
            </a:r>
            <a:r>
              <a:rPr lang="en-AU" sz="2400" b="1" cap="none" dirty="0">
                <a:solidFill>
                  <a:schemeClr val="dk1"/>
                </a:solidFill>
                <a:latin typeface="Calibri"/>
                <a:ea typeface="Calibri"/>
                <a:cs typeface="Calibri"/>
                <a:sym typeface="Calibri"/>
              </a:rPr>
              <a:t>TIME</a:t>
            </a:r>
            <a:endParaRPr sz="2400" dirty="0">
              <a:solidFill>
                <a:schemeClr val="dk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AU" sz="2400" b="1" cap="none" dirty="0">
                <a:solidFill>
                  <a:srgbClr val="FF0000"/>
                </a:solidFill>
                <a:latin typeface="Calibri"/>
                <a:ea typeface="Calibri"/>
                <a:cs typeface="Calibri"/>
                <a:sym typeface="Calibri"/>
              </a:rPr>
              <a:t>TEMPERATURE</a:t>
            </a:r>
            <a:r>
              <a:rPr lang="en-AU" sz="2400" b="1" cap="none" dirty="0">
                <a:solidFill>
                  <a:schemeClr val="dk1"/>
                </a:solidFill>
                <a:latin typeface="Calibri"/>
                <a:ea typeface="Calibri"/>
                <a:cs typeface="Calibri"/>
                <a:sym typeface="Calibri"/>
              </a:rPr>
              <a:t> </a:t>
            </a:r>
            <a:r>
              <a:rPr lang="en-AU" sz="2400" dirty="0">
                <a:solidFill>
                  <a:schemeClr val="dk1"/>
                </a:solidFill>
                <a:latin typeface="Calibri"/>
                <a:ea typeface="Calibri"/>
                <a:cs typeface="Calibri"/>
                <a:sym typeface="Calibri"/>
              </a:rPr>
              <a:t>is measured in </a:t>
            </a:r>
            <a:r>
              <a:rPr lang="en-AU" sz="2400" b="1" cap="none" dirty="0">
                <a:solidFill>
                  <a:schemeClr val="dk1"/>
                </a:solidFill>
                <a:latin typeface="Calibri"/>
                <a:ea typeface="Calibri"/>
                <a:cs typeface="Calibri"/>
                <a:sym typeface="Calibri"/>
              </a:rPr>
              <a:t>CENTIGRADE </a:t>
            </a:r>
            <a:endParaRPr dirty="0"/>
          </a:p>
          <a:p>
            <a:pPr marL="342900" marR="0" lvl="0" indent="-342900" algn="l" rtl="0">
              <a:spcBef>
                <a:spcPts val="0"/>
              </a:spcBef>
              <a:spcAft>
                <a:spcPts val="0"/>
              </a:spcAft>
              <a:buFont typeface="Arial" panose="020B0604020202020204" pitchFamily="34" charset="0"/>
              <a:buChar char="•"/>
            </a:pPr>
            <a:r>
              <a:rPr lang="en-AU" sz="2400" b="1" cap="none" dirty="0">
                <a:solidFill>
                  <a:srgbClr val="FF0000"/>
                </a:solidFill>
                <a:latin typeface="Calibri"/>
                <a:ea typeface="Calibri"/>
                <a:cs typeface="Calibri"/>
                <a:sym typeface="Calibri"/>
              </a:rPr>
              <a:t>DENSITY</a:t>
            </a:r>
            <a:r>
              <a:rPr lang="en-AU" sz="2400" b="1" cap="none" dirty="0">
                <a:solidFill>
                  <a:schemeClr val="dk1"/>
                </a:solidFill>
                <a:latin typeface="Calibri"/>
                <a:ea typeface="Calibri"/>
                <a:cs typeface="Calibri"/>
                <a:sym typeface="Calibri"/>
              </a:rPr>
              <a:t> </a:t>
            </a:r>
            <a:r>
              <a:rPr lang="en-AU" sz="2400" dirty="0">
                <a:solidFill>
                  <a:schemeClr val="dk1"/>
                </a:solidFill>
                <a:latin typeface="Calibri"/>
                <a:ea typeface="Calibri"/>
                <a:cs typeface="Calibri"/>
                <a:sym typeface="Calibri"/>
              </a:rPr>
              <a:t>is the measurement of a subject’s </a:t>
            </a:r>
            <a:r>
              <a:rPr lang="en-AU" sz="2400" b="1" cap="none" dirty="0">
                <a:solidFill>
                  <a:schemeClr val="dk1"/>
                </a:solidFill>
                <a:latin typeface="Calibri"/>
                <a:ea typeface="Calibri"/>
                <a:cs typeface="Calibri"/>
                <a:sym typeface="Calibri"/>
              </a:rPr>
              <a:t>MASS</a:t>
            </a:r>
            <a:r>
              <a:rPr lang="en-AU" sz="2400" dirty="0">
                <a:solidFill>
                  <a:schemeClr val="dk1"/>
                </a:solidFill>
                <a:latin typeface="Calibri"/>
                <a:ea typeface="Calibri"/>
                <a:cs typeface="Calibri"/>
                <a:sym typeface="Calibri"/>
              </a:rPr>
              <a:t> per unit of</a:t>
            </a:r>
            <a:r>
              <a:rPr lang="en-AU" sz="2400" b="1" cap="none" dirty="0">
                <a:solidFill>
                  <a:schemeClr val="dk1"/>
                </a:solidFill>
                <a:latin typeface="Calibri"/>
                <a:ea typeface="Calibri"/>
                <a:cs typeface="Calibri"/>
                <a:sym typeface="Calibri"/>
              </a:rPr>
              <a:t> VOLUME</a:t>
            </a:r>
            <a:endParaRPr sz="2400" dirty="0">
              <a:solidFill>
                <a:schemeClr val="dk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AU" sz="2400" b="1" cap="none" dirty="0">
                <a:solidFill>
                  <a:srgbClr val="FF0000"/>
                </a:solidFill>
                <a:latin typeface="Calibri"/>
                <a:ea typeface="Calibri"/>
                <a:cs typeface="Calibri"/>
                <a:sym typeface="Calibri"/>
              </a:rPr>
              <a:t>NEWTON'S </a:t>
            </a:r>
            <a:r>
              <a:rPr lang="en-AU" sz="2400" dirty="0">
                <a:solidFill>
                  <a:schemeClr val="dk1"/>
                </a:solidFill>
                <a:latin typeface="Calibri"/>
                <a:ea typeface="Calibri"/>
                <a:cs typeface="Calibri"/>
                <a:sym typeface="Calibri"/>
              </a:rPr>
              <a:t>are the measurement for </a:t>
            </a:r>
            <a:r>
              <a:rPr lang="en-AU" sz="2400" b="1" cap="none" dirty="0">
                <a:solidFill>
                  <a:schemeClr val="dk1"/>
                </a:solidFill>
                <a:latin typeface="Calibri"/>
                <a:ea typeface="Calibri"/>
                <a:cs typeface="Calibri"/>
                <a:sym typeface="Calibri"/>
              </a:rPr>
              <a:t>FORCE</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AU" sz="2400" dirty="0">
                <a:solidFill>
                  <a:schemeClr val="dk1"/>
                </a:solidFill>
                <a:latin typeface="Calibri"/>
                <a:ea typeface="Calibri"/>
                <a:cs typeface="Calibri"/>
                <a:sym typeface="Calibri"/>
              </a:rPr>
              <a:t>One Newton of force is required to accelerate a Mass of one kilogram by one metre per second per second.</a:t>
            </a:r>
            <a:endParaRPr sz="2400" dirty="0">
              <a:solidFill>
                <a:schemeClr val="dk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AU" sz="2400" b="1" cap="none" dirty="0">
                <a:solidFill>
                  <a:srgbClr val="FF0000"/>
                </a:solidFill>
                <a:latin typeface="Calibri"/>
                <a:ea typeface="Calibri"/>
                <a:cs typeface="Calibri"/>
                <a:sym typeface="Calibri"/>
              </a:rPr>
              <a:t>PASCAL'S OR PSI  </a:t>
            </a:r>
            <a:r>
              <a:rPr lang="en-AU" sz="2400" dirty="0">
                <a:solidFill>
                  <a:schemeClr val="dk1"/>
                </a:solidFill>
                <a:latin typeface="Calibri"/>
                <a:ea typeface="Calibri"/>
                <a:cs typeface="Calibri"/>
                <a:sym typeface="Calibri"/>
              </a:rPr>
              <a:t>are the measurement for </a:t>
            </a:r>
            <a:r>
              <a:rPr lang="en-AU" sz="2400" b="1" cap="none" dirty="0">
                <a:solidFill>
                  <a:schemeClr val="dk1"/>
                </a:solidFill>
                <a:latin typeface="Calibri"/>
                <a:ea typeface="Calibri"/>
                <a:cs typeface="Calibri"/>
                <a:sym typeface="Calibri"/>
              </a:rPr>
              <a:t>PRESSURE</a:t>
            </a:r>
            <a:endParaRPr sz="2400" dirty="0">
              <a:solidFill>
                <a:schemeClr val="dk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AU" sz="2400" b="1" cap="none" dirty="0">
                <a:solidFill>
                  <a:srgbClr val="FF0000"/>
                </a:solidFill>
                <a:latin typeface="Calibri"/>
                <a:ea typeface="Calibri"/>
                <a:cs typeface="Calibri"/>
                <a:sym typeface="Calibri"/>
              </a:rPr>
              <a:t>JOULES</a:t>
            </a:r>
            <a:r>
              <a:rPr lang="en-AU" sz="2400" b="1" cap="none" dirty="0">
                <a:solidFill>
                  <a:schemeClr val="dk1"/>
                </a:solidFill>
                <a:latin typeface="Calibri"/>
                <a:ea typeface="Calibri"/>
                <a:cs typeface="Calibri"/>
                <a:sym typeface="Calibri"/>
              </a:rPr>
              <a:t> </a:t>
            </a:r>
            <a:r>
              <a:rPr lang="en-AU" sz="2400" dirty="0">
                <a:solidFill>
                  <a:schemeClr val="dk1"/>
                </a:solidFill>
                <a:latin typeface="Calibri"/>
                <a:ea typeface="Calibri"/>
                <a:cs typeface="Calibri"/>
                <a:sym typeface="Calibri"/>
              </a:rPr>
              <a:t>are the measuring for </a:t>
            </a:r>
            <a:r>
              <a:rPr lang="en-AU" sz="2400" b="1" cap="none" dirty="0">
                <a:solidFill>
                  <a:schemeClr val="dk1"/>
                </a:solidFill>
                <a:latin typeface="Calibri"/>
                <a:ea typeface="Calibri"/>
                <a:cs typeface="Calibri"/>
                <a:sym typeface="Calibri"/>
              </a:rPr>
              <a:t>ENERGY</a:t>
            </a:r>
            <a:endParaRPr sz="2400" dirty="0">
              <a:solidFill>
                <a:schemeClr val="dk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AU" sz="2400" b="1" cap="none" dirty="0">
                <a:solidFill>
                  <a:srgbClr val="FF0000"/>
                </a:solidFill>
                <a:latin typeface="Calibri"/>
                <a:ea typeface="Calibri"/>
                <a:cs typeface="Calibri"/>
                <a:sym typeface="Calibri"/>
              </a:rPr>
              <a:t>WATTS</a:t>
            </a:r>
            <a:r>
              <a:rPr lang="en-AU" sz="2400" b="1" cap="none" dirty="0">
                <a:solidFill>
                  <a:schemeClr val="dk1"/>
                </a:solidFill>
                <a:latin typeface="Calibri"/>
                <a:ea typeface="Calibri"/>
                <a:cs typeface="Calibri"/>
                <a:sym typeface="Calibri"/>
              </a:rPr>
              <a:t> </a:t>
            </a:r>
            <a:r>
              <a:rPr lang="en-AU" sz="2400" dirty="0">
                <a:solidFill>
                  <a:schemeClr val="dk1"/>
                </a:solidFill>
                <a:latin typeface="Calibri"/>
                <a:ea typeface="Calibri"/>
                <a:cs typeface="Calibri"/>
                <a:sym typeface="Calibri"/>
              </a:rPr>
              <a:t>are the measurement for </a:t>
            </a:r>
            <a:r>
              <a:rPr lang="en-AU" sz="2400" b="1" cap="none" dirty="0">
                <a:solidFill>
                  <a:schemeClr val="dk1"/>
                </a:solidFill>
                <a:latin typeface="Calibri"/>
                <a:ea typeface="Calibri"/>
                <a:cs typeface="Calibri"/>
                <a:sym typeface="Calibri"/>
              </a:rPr>
              <a:t>POWER</a:t>
            </a:r>
            <a:endParaRPr sz="2400" dirty="0">
              <a:solidFill>
                <a:schemeClr val="dk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AU" sz="2400" b="1" cap="none" dirty="0">
                <a:solidFill>
                  <a:srgbClr val="FF0000"/>
                </a:solidFill>
                <a:latin typeface="Calibri"/>
                <a:ea typeface="Calibri"/>
                <a:cs typeface="Calibri"/>
                <a:sym typeface="Calibri"/>
              </a:rPr>
              <a:t>METRES / SECOND </a:t>
            </a:r>
            <a:r>
              <a:rPr lang="en-AU" sz="2400" dirty="0">
                <a:solidFill>
                  <a:schemeClr val="dk1"/>
                </a:solidFill>
                <a:latin typeface="Calibri"/>
                <a:ea typeface="Calibri"/>
                <a:cs typeface="Calibri"/>
                <a:sym typeface="Calibri"/>
              </a:rPr>
              <a:t>is a measurement for </a:t>
            </a:r>
            <a:r>
              <a:rPr lang="en-AU" sz="2400" b="1" cap="none" dirty="0">
                <a:solidFill>
                  <a:schemeClr val="dk1"/>
                </a:solidFill>
                <a:latin typeface="Calibri"/>
                <a:ea typeface="Calibri"/>
                <a:cs typeface="Calibri"/>
                <a:sym typeface="Calibri"/>
              </a:rPr>
              <a:t>SPEED</a:t>
            </a:r>
            <a:endParaRPr sz="2400" dirty="0">
              <a:solidFill>
                <a:schemeClr val="dk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AU" sz="2400" b="1" cap="none" dirty="0">
                <a:solidFill>
                  <a:srgbClr val="FF0000"/>
                </a:solidFill>
                <a:latin typeface="Calibri"/>
                <a:ea typeface="Calibri"/>
                <a:cs typeface="Calibri"/>
                <a:sym typeface="Calibri"/>
              </a:rPr>
              <a:t>METRES / SECOND</a:t>
            </a:r>
            <a:r>
              <a:rPr lang="en-AU" sz="2400" dirty="0">
                <a:solidFill>
                  <a:srgbClr val="FF0000"/>
                </a:solidFill>
                <a:latin typeface="Calibri"/>
                <a:ea typeface="Calibri"/>
                <a:cs typeface="Calibri"/>
                <a:sym typeface="Calibri"/>
              </a:rPr>
              <a:t> </a:t>
            </a:r>
            <a:r>
              <a:rPr lang="en-AU" sz="2400" dirty="0">
                <a:solidFill>
                  <a:schemeClr val="dk1"/>
                </a:solidFill>
                <a:latin typeface="Calibri"/>
                <a:ea typeface="Calibri"/>
                <a:cs typeface="Calibri"/>
                <a:sym typeface="Calibri"/>
              </a:rPr>
              <a:t>in a specific direction measures </a:t>
            </a:r>
            <a:r>
              <a:rPr lang="en-AU" sz="2400" b="1" cap="none" dirty="0">
                <a:solidFill>
                  <a:schemeClr val="dk1"/>
                </a:solidFill>
                <a:latin typeface="Calibri"/>
                <a:ea typeface="Calibri"/>
                <a:cs typeface="Calibri"/>
                <a:sym typeface="Calibri"/>
              </a:rPr>
              <a:t>VELOCITY</a:t>
            </a:r>
            <a:endParaRPr sz="2400" dirty="0">
              <a:solidFill>
                <a:schemeClr val="dk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AU" sz="2400" b="1" cap="none" dirty="0">
                <a:solidFill>
                  <a:srgbClr val="FF0000"/>
                </a:solidFill>
                <a:latin typeface="Calibri"/>
                <a:ea typeface="Calibri"/>
                <a:cs typeface="Calibri"/>
                <a:sym typeface="Calibri"/>
              </a:rPr>
              <a:t>TORQUE</a:t>
            </a:r>
            <a:r>
              <a:rPr lang="en-AU" sz="2400" b="1" cap="none" dirty="0">
                <a:solidFill>
                  <a:schemeClr val="dk1"/>
                </a:solidFill>
                <a:latin typeface="Calibri"/>
                <a:ea typeface="Calibri"/>
                <a:cs typeface="Calibri"/>
                <a:sym typeface="Calibri"/>
              </a:rPr>
              <a:t> </a:t>
            </a:r>
            <a:r>
              <a:rPr lang="en-AU" sz="2400" dirty="0">
                <a:solidFill>
                  <a:schemeClr val="dk1"/>
                </a:solidFill>
                <a:latin typeface="Calibri"/>
                <a:ea typeface="Calibri"/>
                <a:cs typeface="Calibri"/>
                <a:sym typeface="Calibri"/>
              </a:rPr>
              <a:t>is measured in </a:t>
            </a:r>
            <a:r>
              <a:rPr lang="en-AU" sz="2400" b="1" cap="none" dirty="0">
                <a:solidFill>
                  <a:schemeClr val="dk1"/>
                </a:solidFill>
                <a:latin typeface="Calibri"/>
                <a:ea typeface="Calibri"/>
                <a:cs typeface="Calibri"/>
                <a:sym typeface="Calibri"/>
              </a:rPr>
              <a:t>NEWTON/METRES</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45"/>
          <p:cNvPicPr preferRelativeResize="0"/>
          <p:nvPr/>
        </p:nvPicPr>
        <p:blipFill rotWithShape="1">
          <a:blip r:embed="rId3">
            <a:alphaModFix/>
          </a:blip>
          <a:srcRect l="14751" b="8829"/>
          <a:stretch/>
        </p:blipFill>
        <p:spPr>
          <a:xfrm>
            <a:off x="251520" y="260648"/>
            <a:ext cx="8725001" cy="587727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6"/>
          <p:cNvSpPr txBox="1"/>
          <p:nvPr/>
        </p:nvSpPr>
        <p:spPr>
          <a:xfrm>
            <a:off x="755576" y="332656"/>
            <a:ext cx="7848872"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3600">
                <a:solidFill>
                  <a:schemeClr val="dk1"/>
                </a:solidFill>
                <a:latin typeface="Calibri"/>
                <a:ea typeface="Calibri"/>
                <a:cs typeface="Calibri"/>
                <a:sym typeface="Calibri"/>
              </a:rPr>
              <a:t>Common Used units and equivalents</a:t>
            </a:r>
            <a:endParaRPr/>
          </a:p>
        </p:txBody>
      </p:sp>
      <p:sp>
        <p:nvSpPr>
          <p:cNvPr id="358" name="Google Shape;358;p46"/>
          <p:cNvSpPr txBox="1"/>
          <p:nvPr/>
        </p:nvSpPr>
        <p:spPr>
          <a:xfrm>
            <a:off x="448056" y="1132768"/>
            <a:ext cx="8424936" cy="4832092"/>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Font typeface="Arial" panose="020B0604020202020204" pitchFamily="34" charset="0"/>
              <a:buChar char="•"/>
            </a:pPr>
            <a:r>
              <a:rPr lang="en-AU" sz="2800" dirty="0">
                <a:solidFill>
                  <a:srgbClr val="FF0000"/>
                </a:solidFill>
                <a:latin typeface="Calibri"/>
                <a:ea typeface="Calibri"/>
                <a:cs typeface="Calibri"/>
                <a:sym typeface="Calibri"/>
              </a:rPr>
              <a:t>1 Horse power  </a:t>
            </a:r>
            <a:r>
              <a:rPr lang="en-AU" sz="2800" dirty="0">
                <a:solidFill>
                  <a:schemeClr val="dk1"/>
                </a:solidFill>
                <a:latin typeface="Calibri"/>
                <a:ea typeface="Calibri"/>
                <a:cs typeface="Calibri"/>
                <a:sym typeface="Calibri"/>
              </a:rPr>
              <a:t>= 750 watts or .75 KW</a:t>
            </a:r>
            <a:endParaRPr dirty="0"/>
          </a:p>
          <a:p>
            <a:pPr marL="457200" marR="0" lvl="0" indent="-457200" algn="l" rtl="0">
              <a:spcBef>
                <a:spcPts val="0"/>
              </a:spcBef>
              <a:spcAft>
                <a:spcPts val="0"/>
              </a:spcAft>
              <a:buFont typeface="Arial" panose="020B0604020202020204" pitchFamily="34" charset="0"/>
              <a:buChar char="•"/>
            </a:pPr>
            <a:r>
              <a:rPr lang="en-AU" sz="2800" dirty="0">
                <a:solidFill>
                  <a:srgbClr val="FF0000"/>
                </a:solidFill>
                <a:latin typeface="Calibri"/>
                <a:ea typeface="Calibri"/>
                <a:cs typeface="Calibri"/>
                <a:sym typeface="Calibri"/>
              </a:rPr>
              <a:t>0 degrees centigrade </a:t>
            </a:r>
            <a:r>
              <a:rPr lang="en-AU" sz="2800" dirty="0">
                <a:solidFill>
                  <a:schemeClr val="dk1"/>
                </a:solidFill>
                <a:latin typeface="Calibri"/>
                <a:ea typeface="Calibri"/>
                <a:cs typeface="Calibri"/>
                <a:sym typeface="Calibri"/>
              </a:rPr>
              <a:t>= 32 degrees </a:t>
            </a:r>
            <a:r>
              <a:rPr lang="en-AU" sz="2800" dirty="0">
                <a:solidFill>
                  <a:schemeClr val="dk1"/>
                </a:solidFill>
                <a:latin typeface="Helvetica Neue"/>
                <a:ea typeface="Helvetica Neue"/>
                <a:cs typeface="Helvetica Neue"/>
                <a:sym typeface="Helvetica Neue"/>
              </a:rPr>
              <a:t>Fahrenheit</a:t>
            </a:r>
            <a:endParaRPr sz="2800" dirty="0">
              <a:solidFill>
                <a:schemeClr val="dk1"/>
              </a:solidFill>
              <a:latin typeface="Calibri"/>
              <a:ea typeface="Calibri"/>
              <a:cs typeface="Calibri"/>
              <a:sym typeface="Calibri"/>
            </a:endParaRPr>
          </a:p>
          <a:p>
            <a:pPr marL="457200" marR="0" lvl="0" indent="-457200" algn="l" rtl="0">
              <a:spcBef>
                <a:spcPts val="0"/>
              </a:spcBef>
              <a:spcAft>
                <a:spcPts val="0"/>
              </a:spcAft>
              <a:buFont typeface="Arial" panose="020B0604020202020204" pitchFamily="34" charset="0"/>
              <a:buChar char="•"/>
            </a:pPr>
            <a:r>
              <a:rPr lang="en-AU" sz="2800" dirty="0">
                <a:solidFill>
                  <a:srgbClr val="FF0000"/>
                </a:solidFill>
                <a:latin typeface="Calibri"/>
                <a:ea typeface="Calibri"/>
                <a:cs typeface="Calibri"/>
                <a:sym typeface="Calibri"/>
              </a:rPr>
              <a:t>100 degrees Centigrade </a:t>
            </a:r>
            <a:r>
              <a:rPr lang="en-AU" sz="2800" dirty="0">
                <a:solidFill>
                  <a:schemeClr val="dk1"/>
                </a:solidFill>
                <a:latin typeface="Calibri"/>
                <a:ea typeface="Calibri"/>
                <a:cs typeface="Calibri"/>
                <a:sym typeface="Calibri"/>
              </a:rPr>
              <a:t>= 212 degrees Fahrenheit</a:t>
            </a:r>
            <a:endParaRPr dirty="0"/>
          </a:p>
          <a:p>
            <a:pPr marL="457200" marR="0" lvl="0" indent="-457200" algn="l" rtl="0">
              <a:spcBef>
                <a:spcPts val="0"/>
              </a:spcBef>
              <a:spcAft>
                <a:spcPts val="0"/>
              </a:spcAft>
              <a:buFont typeface="Arial" panose="020B0604020202020204" pitchFamily="34" charset="0"/>
              <a:buChar char="•"/>
            </a:pPr>
            <a:r>
              <a:rPr lang="en-AU" sz="2800" dirty="0">
                <a:solidFill>
                  <a:srgbClr val="FF0000"/>
                </a:solidFill>
                <a:latin typeface="Calibri"/>
                <a:ea typeface="Calibri"/>
                <a:cs typeface="Calibri"/>
                <a:sym typeface="Calibri"/>
              </a:rPr>
              <a:t>1 degree C = (1 x 1.8 + 32)  </a:t>
            </a:r>
            <a:r>
              <a:rPr lang="en-AU" sz="2800" dirty="0">
                <a:solidFill>
                  <a:schemeClr val="dk1"/>
                </a:solidFill>
                <a:latin typeface="Calibri"/>
                <a:ea typeface="Calibri"/>
                <a:cs typeface="Calibri"/>
                <a:sym typeface="Calibri"/>
              </a:rPr>
              <a:t>33.8 degrees Fahrenheit</a:t>
            </a:r>
            <a:endParaRPr dirty="0"/>
          </a:p>
          <a:p>
            <a:pPr marL="457200" marR="0" lvl="0" indent="-457200" algn="l" rtl="0">
              <a:spcBef>
                <a:spcPts val="0"/>
              </a:spcBef>
              <a:spcAft>
                <a:spcPts val="0"/>
              </a:spcAft>
              <a:buFont typeface="Arial" panose="020B0604020202020204" pitchFamily="34" charset="0"/>
              <a:buChar char="•"/>
            </a:pPr>
            <a:r>
              <a:rPr lang="en-AU" sz="2800" dirty="0">
                <a:solidFill>
                  <a:srgbClr val="FF0000"/>
                </a:solidFill>
                <a:latin typeface="Calibri"/>
                <a:ea typeface="Calibri"/>
                <a:cs typeface="Calibri"/>
                <a:sym typeface="Calibri"/>
              </a:rPr>
              <a:t>1 Pound per square inch </a:t>
            </a:r>
            <a:r>
              <a:rPr lang="en-AU" sz="2800" dirty="0">
                <a:solidFill>
                  <a:schemeClr val="dk1"/>
                </a:solidFill>
                <a:latin typeface="Calibri"/>
                <a:ea typeface="Calibri"/>
                <a:cs typeface="Calibri"/>
                <a:sym typeface="Calibri"/>
              </a:rPr>
              <a:t>= 6.894 KPA</a:t>
            </a:r>
            <a:endParaRPr dirty="0"/>
          </a:p>
          <a:p>
            <a:pPr marL="457200" marR="0" lvl="0" indent="-457200" algn="l" rtl="0">
              <a:spcBef>
                <a:spcPts val="0"/>
              </a:spcBef>
              <a:spcAft>
                <a:spcPts val="0"/>
              </a:spcAft>
              <a:buFont typeface="Arial" panose="020B0604020202020204" pitchFamily="34" charset="0"/>
              <a:buChar char="•"/>
            </a:pPr>
            <a:r>
              <a:rPr lang="en-AU" sz="2800" dirty="0">
                <a:solidFill>
                  <a:srgbClr val="FF0000"/>
                </a:solidFill>
                <a:latin typeface="Calibri"/>
                <a:ea typeface="Calibri"/>
                <a:cs typeface="Calibri"/>
                <a:sym typeface="Calibri"/>
              </a:rPr>
              <a:t>1 Kilo Gram </a:t>
            </a:r>
            <a:r>
              <a:rPr lang="en-AU" sz="2800" dirty="0">
                <a:solidFill>
                  <a:schemeClr val="dk1"/>
                </a:solidFill>
                <a:latin typeface="Calibri"/>
                <a:ea typeface="Calibri"/>
                <a:cs typeface="Calibri"/>
                <a:sym typeface="Calibri"/>
              </a:rPr>
              <a:t>= 9.80 Newtons</a:t>
            </a:r>
            <a:endParaRPr dirty="0"/>
          </a:p>
          <a:p>
            <a:pPr marL="457200" marR="0" lvl="0" indent="-457200" algn="l" rtl="0">
              <a:spcBef>
                <a:spcPts val="0"/>
              </a:spcBef>
              <a:spcAft>
                <a:spcPts val="0"/>
              </a:spcAft>
              <a:buFont typeface="Arial" panose="020B0604020202020204" pitchFamily="34" charset="0"/>
              <a:buChar char="•"/>
            </a:pPr>
            <a:r>
              <a:rPr lang="en-AU" sz="2800" dirty="0">
                <a:solidFill>
                  <a:srgbClr val="FF0000"/>
                </a:solidFill>
                <a:latin typeface="Calibri"/>
                <a:ea typeface="Calibri"/>
                <a:cs typeface="Calibri"/>
                <a:sym typeface="Calibri"/>
              </a:rPr>
              <a:t>1 Bar ( 1 atmosphere) </a:t>
            </a:r>
            <a:r>
              <a:rPr lang="en-AU" sz="2800" dirty="0">
                <a:solidFill>
                  <a:schemeClr val="dk1"/>
                </a:solidFill>
                <a:latin typeface="Calibri"/>
                <a:ea typeface="Calibri"/>
                <a:cs typeface="Calibri"/>
                <a:sym typeface="Calibri"/>
              </a:rPr>
              <a:t>(14.503 PSI) = 0.1 </a:t>
            </a:r>
            <a:r>
              <a:rPr lang="en-AU" sz="2800" dirty="0" err="1">
                <a:solidFill>
                  <a:schemeClr val="dk1"/>
                </a:solidFill>
                <a:latin typeface="Calibri"/>
                <a:ea typeface="Calibri"/>
                <a:cs typeface="Calibri"/>
                <a:sym typeface="Calibri"/>
              </a:rPr>
              <a:t>Mpa</a:t>
            </a:r>
            <a:endParaRPr dirty="0"/>
          </a:p>
          <a:p>
            <a:pPr marL="457200" marR="0" lvl="0" indent="-457200" algn="l" rtl="0">
              <a:spcBef>
                <a:spcPts val="0"/>
              </a:spcBef>
              <a:spcAft>
                <a:spcPts val="0"/>
              </a:spcAft>
              <a:buFont typeface="Arial" panose="020B0604020202020204" pitchFamily="34" charset="0"/>
              <a:buChar char="•"/>
            </a:pPr>
            <a:r>
              <a:rPr lang="en-AU" sz="2800" dirty="0">
                <a:solidFill>
                  <a:srgbClr val="FF0000"/>
                </a:solidFill>
                <a:latin typeface="Calibri"/>
                <a:ea typeface="Calibri"/>
                <a:cs typeface="Calibri"/>
                <a:sym typeface="Calibri"/>
              </a:rPr>
              <a:t>1 Bar </a:t>
            </a:r>
            <a:r>
              <a:rPr lang="en-AU" sz="2800" dirty="0">
                <a:solidFill>
                  <a:schemeClr val="dk1"/>
                </a:solidFill>
                <a:latin typeface="Calibri"/>
                <a:ea typeface="Calibri"/>
                <a:cs typeface="Calibri"/>
                <a:sym typeface="Calibri"/>
              </a:rPr>
              <a:t>= 100 Kilo Pascals </a:t>
            </a:r>
            <a:r>
              <a:rPr lang="en-AU" sz="2800" dirty="0" err="1">
                <a:solidFill>
                  <a:schemeClr val="dk1"/>
                </a:solidFill>
                <a:latin typeface="Calibri"/>
                <a:ea typeface="Calibri"/>
                <a:cs typeface="Calibri"/>
                <a:sym typeface="Calibri"/>
              </a:rPr>
              <a:t>Kpa</a:t>
            </a:r>
            <a:endParaRPr dirty="0"/>
          </a:p>
          <a:p>
            <a:pPr marL="457200" marR="0" lvl="0" indent="-457200" algn="l" rtl="0">
              <a:spcBef>
                <a:spcPts val="0"/>
              </a:spcBef>
              <a:spcAft>
                <a:spcPts val="0"/>
              </a:spcAft>
              <a:buFont typeface="Arial" panose="020B0604020202020204" pitchFamily="34" charset="0"/>
              <a:buChar char="•"/>
            </a:pPr>
            <a:r>
              <a:rPr lang="en-AU" sz="2800" dirty="0">
                <a:solidFill>
                  <a:srgbClr val="FF0000"/>
                </a:solidFill>
                <a:latin typeface="Calibri"/>
                <a:ea typeface="Calibri"/>
                <a:cs typeface="Calibri"/>
                <a:sym typeface="Calibri"/>
              </a:rPr>
              <a:t>10.129 meters head of fresh water </a:t>
            </a:r>
            <a:r>
              <a:rPr lang="en-AU" sz="2800" dirty="0">
                <a:solidFill>
                  <a:schemeClr val="dk1"/>
                </a:solidFill>
                <a:latin typeface="Calibri"/>
                <a:ea typeface="Calibri"/>
                <a:cs typeface="Calibri"/>
                <a:sym typeface="Calibri"/>
              </a:rPr>
              <a:t>= 14.7 psi or 1 bar </a:t>
            </a:r>
            <a:endParaRPr dirty="0"/>
          </a:p>
          <a:p>
            <a:pPr marL="457200" marR="0" lvl="0" indent="-457200" algn="l" rtl="0">
              <a:spcBef>
                <a:spcPts val="0"/>
              </a:spcBef>
              <a:spcAft>
                <a:spcPts val="0"/>
              </a:spcAft>
              <a:buFont typeface="Arial" panose="020B0604020202020204" pitchFamily="34" charset="0"/>
              <a:buChar char="•"/>
            </a:pPr>
            <a:r>
              <a:rPr lang="en-AU" sz="2800" dirty="0">
                <a:solidFill>
                  <a:srgbClr val="FF0000"/>
                </a:solidFill>
                <a:latin typeface="Calibri"/>
                <a:ea typeface="Calibri"/>
                <a:cs typeface="Calibri"/>
                <a:sym typeface="Calibri"/>
              </a:rPr>
              <a:t>10 meters head of salt water </a:t>
            </a:r>
            <a:r>
              <a:rPr lang="en-AU" sz="2800" dirty="0">
                <a:solidFill>
                  <a:schemeClr val="dk1"/>
                </a:solidFill>
                <a:latin typeface="Calibri"/>
                <a:ea typeface="Calibri"/>
                <a:cs typeface="Calibri"/>
                <a:sym typeface="Calibri"/>
              </a:rPr>
              <a:t>= 1 Bar or 14.503 psi</a:t>
            </a:r>
            <a:endParaRPr dirty="0"/>
          </a:p>
          <a:p>
            <a:pPr marL="457200" marR="0" lvl="0" indent="-457200" algn="l" rtl="0">
              <a:spcBef>
                <a:spcPts val="0"/>
              </a:spcBef>
              <a:spcAft>
                <a:spcPts val="0"/>
              </a:spcAft>
              <a:buFont typeface="Arial" panose="020B0604020202020204" pitchFamily="34" charset="0"/>
              <a:buChar char="•"/>
            </a:pPr>
            <a:r>
              <a:rPr lang="en-AU" sz="2800" dirty="0">
                <a:solidFill>
                  <a:schemeClr val="dk1"/>
                </a:solidFill>
                <a:latin typeface="Calibri"/>
                <a:ea typeface="Calibri"/>
                <a:cs typeface="Calibri"/>
                <a:sym typeface="Calibri"/>
              </a:rPr>
              <a:t> </a:t>
            </a:r>
            <a:r>
              <a:rPr lang="en-AU" sz="2800" dirty="0">
                <a:solidFill>
                  <a:srgbClr val="FF0000"/>
                </a:solidFill>
                <a:latin typeface="Calibri"/>
                <a:ea typeface="Calibri"/>
                <a:cs typeface="Calibri"/>
                <a:sym typeface="Calibri"/>
              </a:rPr>
              <a:t>1 meter cubed</a:t>
            </a:r>
            <a:r>
              <a:rPr lang="en-AU" sz="2800" dirty="0">
                <a:solidFill>
                  <a:schemeClr val="dk1"/>
                </a:solidFill>
                <a:latin typeface="Calibri"/>
                <a:ea typeface="Calibri"/>
                <a:cs typeface="Calibri"/>
                <a:sym typeface="Calibri"/>
              </a:rPr>
              <a:t> = 1000 litters</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47"/>
          <p:cNvPicPr preferRelativeResize="0"/>
          <p:nvPr/>
        </p:nvPicPr>
        <p:blipFill rotWithShape="1">
          <a:blip r:embed="rId3">
            <a:alphaModFix/>
          </a:blip>
          <a:srcRect l="15529" b="10412"/>
          <a:stretch/>
        </p:blipFill>
        <p:spPr>
          <a:xfrm>
            <a:off x="0" y="16024"/>
            <a:ext cx="9019259" cy="3507040"/>
          </a:xfrm>
          <a:prstGeom prst="rect">
            <a:avLst/>
          </a:prstGeom>
          <a:noFill/>
          <a:ln>
            <a:noFill/>
          </a:ln>
        </p:spPr>
      </p:pic>
      <p:pic>
        <p:nvPicPr>
          <p:cNvPr id="364" name="Google Shape;364;p47"/>
          <p:cNvPicPr preferRelativeResize="0"/>
          <p:nvPr/>
        </p:nvPicPr>
        <p:blipFill rotWithShape="1">
          <a:blip r:embed="rId4">
            <a:alphaModFix/>
          </a:blip>
          <a:srcRect l="14435"/>
          <a:stretch/>
        </p:blipFill>
        <p:spPr>
          <a:xfrm>
            <a:off x="179513" y="3499204"/>
            <a:ext cx="8640960" cy="306210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8"/>
          <p:cNvSpPr txBox="1"/>
          <p:nvPr/>
        </p:nvSpPr>
        <p:spPr>
          <a:xfrm>
            <a:off x="539552" y="245839"/>
            <a:ext cx="8394414"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400" b="1">
                <a:solidFill>
                  <a:schemeClr val="dk1"/>
                </a:solidFill>
                <a:latin typeface="Calibri"/>
                <a:ea typeface="Calibri"/>
                <a:cs typeface="Calibri"/>
                <a:sym typeface="Calibri"/>
              </a:rPr>
              <a:t>Converting Quantity and Volume to Mass using Relative Density </a:t>
            </a:r>
            <a:endParaRPr sz="2400">
              <a:solidFill>
                <a:schemeClr val="dk1"/>
              </a:solidFill>
              <a:latin typeface="Calibri"/>
              <a:ea typeface="Calibri"/>
              <a:cs typeface="Calibri"/>
              <a:sym typeface="Calibri"/>
            </a:endParaRPr>
          </a:p>
        </p:txBody>
      </p:sp>
      <p:sp>
        <p:nvSpPr>
          <p:cNvPr id="370" name="Google Shape;370;p48"/>
          <p:cNvSpPr/>
          <p:nvPr/>
        </p:nvSpPr>
        <p:spPr>
          <a:xfrm>
            <a:off x="251520" y="836712"/>
            <a:ext cx="8682446" cy="15696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Font typeface="Arial" panose="020B0604020202020204" pitchFamily="34" charset="0"/>
              <a:buChar char="•"/>
            </a:pPr>
            <a:r>
              <a:rPr lang="en-AU" sz="2400" cap="none" dirty="0">
                <a:solidFill>
                  <a:srgbClr val="FF0000"/>
                </a:solidFill>
                <a:latin typeface="Calibri"/>
                <a:ea typeface="Calibri"/>
                <a:cs typeface="Calibri"/>
                <a:sym typeface="Calibri"/>
              </a:rPr>
              <a:t>THE RELATIVE DENSITY</a:t>
            </a:r>
            <a:r>
              <a:rPr lang="en-AU" sz="2400" cap="none" dirty="0">
                <a:solidFill>
                  <a:schemeClr val="dk1"/>
                </a:solidFill>
                <a:latin typeface="Calibri"/>
                <a:ea typeface="Calibri"/>
                <a:cs typeface="Calibri"/>
                <a:sym typeface="Calibri"/>
              </a:rPr>
              <a:t>, </a:t>
            </a:r>
            <a:r>
              <a:rPr lang="en-AU" sz="2400" dirty="0">
                <a:solidFill>
                  <a:schemeClr val="dk1"/>
                </a:solidFill>
                <a:latin typeface="Calibri"/>
                <a:ea typeface="Calibri"/>
                <a:cs typeface="Calibri"/>
                <a:sym typeface="Calibri"/>
              </a:rPr>
              <a:t>also known as the </a:t>
            </a:r>
            <a:r>
              <a:rPr lang="en-AU" sz="2400" cap="none" dirty="0">
                <a:solidFill>
                  <a:srgbClr val="FF0000"/>
                </a:solidFill>
                <a:latin typeface="Calibri"/>
                <a:ea typeface="Calibri"/>
                <a:cs typeface="Calibri"/>
                <a:sym typeface="Calibri"/>
              </a:rPr>
              <a:t>SPECIFIC GRAVITY</a:t>
            </a:r>
            <a:r>
              <a:rPr lang="en-AU" sz="2400" cap="none" dirty="0">
                <a:solidFill>
                  <a:schemeClr val="dk1"/>
                </a:solidFill>
                <a:latin typeface="Calibri"/>
                <a:ea typeface="Calibri"/>
                <a:cs typeface="Calibri"/>
                <a:sym typeface="Calibri"/>
              </a:rPr>
              <a:t>,</a:t>
            </a:r>
            <a:r>
              <a:rPr lang="en-AU" sz="2400" dirty="0">
                <a:solidFill>
                  <a:schemeClr val="dk1"/>
                </a:solidFill>
                <a:latin typeface="Calibri"/>
                <a:ea typeface="Calibri"/>
                <a:cs typeface="Calibri"/>
                <a:sym typeface="Calibri"/>
              </a:rPr>
              <a:t> of a substance as a ratio measurement comparing the </a:t>
            </a:r>
            <a:r>
              <a:rPr lang="en-AU" sz="2400" dirty="0">
                <a:solidFill>
                  <a:srgbClr val="FF0000"/>
                </a:solidFill>
                <a:latin typeface="Calibri"/>
                <a:ea typeface="Calibri"/>
                <a:cs typeface="Calibri"/>
                <a:sym typeface="Calibri"/>
              </a:rPr>
              <a:t>mass</a:t>
            </a:r>
            <a:r>
              <a:rPr lang="en-AU" sz="2400" dirty="0">
                <a:solidFill>
                  <a:schemeClr val="dk1"/>
                </a:solidFill>
                <a:latin typeface="Calibri"/>
                <a:ea typeface="Calibri"/>
                <a:cs typeface="Calibri"/>
                <a:sym typeface="Calibri"/>
              </a:rPr>
              <a:t> of a volume of one substance to the mass of an equal volume of </a:t>
            </a:r>
            <a:r>
              <a:rPr lang="en-AU" sz="2400" dirty="0">
                <a:solidFill>
                  <a:srgbClr val="FF0000"/>
                </a:solidFill>
                <a:latin typeface="Calibri"/>
                <a:ea typeface="Calibri"/>
                <a:cs typeface="Calibri"/>
                <a:sym typeface="Calibri"/>
              </a:rPr>
              <a:t>fresh/pure water.</a:t>
            </a:r>
            <a:endParaRPr sz="2400" dirty="0">
              <a:solidFill>
                <a:srgbClr val="FF0000"/>
              </a:solidFill>
              <a:latin typeface="Calibri"/>
              <a:ea typeface="Calibri"/>
              <a:cs typeface="Calibri"/>
              <a:sym typeface="Calibri"/>
            </a:endParaRPr>
          </a:p>
        </p:txBody>
      </p:sp>
      <p:pic>
        <p:nvPicPr>
          <p:cNvPr id="371" name="Google Shape;371;p48"/>
          <p:cNvPicPr preferRelativeResize="0"/>
          <p:nvPr/>
        </p:nvPicPr>
        <p:blipFill rotWithShape="1">
          <a:blip r:embed="rId3">
            <a:alphaModFix/>
          </a:blip>
          <a:srcRect l="1792" t="17772" r="47196"/>
          <a:stretch/>
        </p:blipFill>
        <p:spPr>
          <a:xfrm>
            <a:off x="259403" y="2406372"/>
            <a:ext cx="6574221" cy="1448544"/>
          </a:xfrm>
          <a:prstGeom prst="rect">
            <a:avLst/>
          </a:prstGeom>
          <a:noFill/>
          <a:ln>
            <a:noFill/>
          </a:ln>
        </p:spPr>
      </p:pic>
      <p:sp>
        <p:nvSpPr>
          <p:cNvPr id="372" name="Google Shape;372;p48"/>
          <p:cNvSpPr/>
          <p:nvPr/>
        </p:nvSpPr>
        <p:spPr>
          <a:xfrm>
            <a:off x="251520" y="3854916"/>
            <a:ext cx="5658344"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3200" dirty="0">
                <a:solidFill>
                  <a:srgbClr val="FF0000"/>
                </a:solidFill>
                <a:latin typeface="Calibri"/>
                <a:ea typeface="Calibri"/>
                <a:cs typeface="Calibri"/>
                <a:sym typeface="Calibri"/>
              </a:rPr>
              <a:t>1m3	= 1000 Litres Fluid Capacity</a:t>
            </a:r>
            <a:endParaRPr dirty="0">
              <a:solidFill>
                <a:srgbClr val="FF0000"/>
              </a:solidFill>
            </a:endParaRPr>
          </a:p>
        </p:txBody>
      </p:sp>
      <p:sp>
        <p:nvSpPr>
          <p:cNvPr id="373" name="Google Shape;373;p48"/>
          <p:cNvSpPr/>
          <p:nvPr/>
        </p:nvSpPr>
        <p:spPr>
          <a:xfrm>
            <a:off x="294074" y="4439691"/>
            <a:ext cx="8639891"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3200" dirty="0">
                <a:solidFill>
                  <a:srgbClr val="0070C0"/>
                </a:solidFill>
                <a:latin typeface="Calibri"/>
                <a:ea typeface="Calibri"/>
                <a:cs typeface="Calibri"/>
                <a:sym typeface="Calibri"/>
              </a:rPr>
              <a:t>STANDARD FRESH WATER: SG = 1.00</a:t>
            </a:r>
            <a:endParaRPr dirty="0">
              <a:solidFill>
                <a:srgbClr val="0070C0"/>
              </a:solidFill>
            </a:endParaRPr>
          </a:p>
          <a:p>
            <a:pPr marL="0" marR="0" lvl="0" indent="0" algn="l" rtl="0">
              <a:spcBef>
                <a:spcPts val="0"/>
              </a:spcBef>
              <a:spcAft>
                <a:spcPts val="0"/>
              </a:spcAft>
              <a:buNone/>
            </a:pPr>
            <a:r>
              <a:rPr lang="en-AU" sz="3200" dirty="0">
                <a:solidFill>
                  <a:schemeClr val="dk1"/>
                </a:solidFill>
                <a:latin typeface="Calibri"/>
                <a:ea typeface="Calibri"/>
                <a:cs typeface="Calibri"/>
                <a:sym typeface="Calibri"/>
              </a:rPr>
              <a:t>1m3	= 1 Tonne = 1000 Kilograms</a:t>
            </a:r>
            <a:endParaRPr dirty="0"/>
          </a:p>
        </p:txBody>
      </p:sp>
      <p:sp>
        <p:nvSpPr>
          <p:cNvPr id="374" name="Google Shape;374;p48"/>
          <p:cNvSpPr/>
          <p:nvPr/>
        </p:nvSpPr>
        <p:spPr>
          <a:xfrm>
            <a:off x="240958" y="5516909"/>
            <a:ext cx="8147465"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3000" dirty="0">
                <a:solidFill>
                  <a:srgbClr val="00B050"/>
                </a:solidFill>
                <a:latin typeface="Calibri"/>
                <a:ea typeface="Calibri"/>
                <a:cs typeface="Calibri"/>
                <a:sym typeface="Calibri"/>
              </a:rPr>
              <a:t>THEREFORE: </a:t>
            </a:r>
            <a:endParaRPr dirty="0">
              <a:solidFill>
                <a:srgbClr val="00B050"/>
              </a:solidFill>
            </a:endParaRPr>
          </a:p>
          <a:p>
            <a:pPr marL="0" marR="0" lvl="0" indent="0" algn="l" rtl="0">
              <a:spcBef>
                <a:spcPts val="0"/>
              </a:spcBef>
              <a:spcAft>
                <a:spcPts val="0"/>
              </a:spcAft>
              <a:buNone/>
            </a:pPr>
            <a:r>
              <a:rPr lang="en-AU" sz="3000" dirty="0">
                <a:solidFill>
                  <a:srgbClr val="00B050"/>
                </a:solidFill>
                <a:latin typeface="Calibri"/>
                <a:ea typeface="Calibri"/>
                <a:cs typeface="Calibri"/>
                <a:sym typeface="Calibri"/>
              </a:rPr>
              <a:t>1000 Litres = 1000 Kilograms 1 Litre = 1 Kilogram</a:t>
            </a:r>
            <a:endParaRPr dirty="0">
              <a:solidFill>
                <a:srgbClr val="00B05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9"/>
          <p:cNvSpPr/>
          <p:nvPr/>
        </p:nvSpPr>
        <p:spPr>
          <a:xfrm>
            <a:off x="0" y="701407"/>
            <a:ext cx="8928992" cy="1384995"/>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Font typeface="Arial" panose="020B0604020202020204" pitchFamily="34" charset="0"/>
              <a:buChar char="•"/>
            </a:pPr>
            <a:r>
              <a:rPr lang="en-AU" sz="2800" dirty="0">
                <a:solidFill>
                  <a:schemeClr val="dk1"/>
                </a:solidFill>
                <a:latin typeface="Calibri"/>
                <a:ea typeface="Calibri"/>
                <a:cs typeface="Calibri"/>
                <a:sym typeface="Calibri"/>
              </a:rPr>
              <a:t>In this formula Density of the substance can be replaced by Relative Density of a substance as defined earlier in this section (since density of fresh water = 1) = SG1.</a:t>
            </a:r>
            <a:endParaRPr sz="2800" dirty="0">
              <a:solidFill>
                <a:schemeClr val="dk1"/>
              </a:solidFill>
              <a:latin typeface="Calibri"/>
              <a:ea typeface="Calibri"/>
              <a:cs typeface="Calibri"/>
              <a:sym typeface="Calibri"/>
            </a:endParaRPr>
          </a:p>
        </p:txBody>
      </p:sp>
      <p:sp>
        <p:nvSpPr>
          <p:cNvPr id="380" name="Google Shape;380;p49"/>
          <p:cNvSpPr txBox="1"/>
          <p:nvPr/>
        </p:nvSpPr>
        <p:spPr>
          <a:xfrm>
            <a:off x="922793" y="116632"/>
            <a:ext cx="3027624"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3200" b="1" u="sng" dirty="0">
                <a:solidFill>
                  <a:schemeClr val="dk1"/>
                </a:solidFill>
                <a:latin typeface="Calibri"/>
                <a:ea typeface="Calibri"/>
                <a:cs typeface="Calibri"/>
                <a:sym typeface="Calibri"/>
              </a:rPr>
              <a:t>Relative Density </a:t>
            </a:r>
            <a:endParaRPr sz="3200" u="sng" dirty="0">
              <a:solidFill>
                <a:schemeClr val="dk1"/>
              </a:solidFill>
              <a:latin typeface="Calibri"/>
              <a:ea typeface="Calibri"/>
              <a:cs typeface="Calibri"/>
              <a:sym typeface="Calibri"/>
            </a:endParaRPr>
          </a:p>
        </p:txBody>
      </p:sp>
      <p:pic>
        <p:nvPicPr>
          <p:cNvPr id="381" name="Google Shape;381;p49"/>
          <p:cNvPicPr preferRelativeResize="0"/>
          <p:nvPr/>
        </p:nvPicPr>
        <p:blipFill rotWithShape="1">
          <a:blip r:embed="rId3">
            <a:alphaModFix/>
          </a:blip>
          <a:srcRect l="17048"/>
          <a:stretch/>
        </p:blipFill>
        <p:spPr>
          <a:xfrm>
            <a:off x="297233" y="2086402"/>
            <a:ext cx="8334526" cy="477159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0"/>
          <p:cNvSpPr txBox="1"/>
          <p:nvPr/>
        </p:nvSpPr>
        <p:spPr>
          <a:xfrm>
            <a:off x="611560" y="404664"/>
            <a:ext cx="7704856"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AU" sz="3600">
                <a:solidFill>
                  <a:schemeClr val="dk1"/>
                </a:solidFill>
                <a:latin typeface="Calibri"/>
                <a:ea typeface="Calibri"/>
                <a:cs typeface="Calibri"/>
                <a:sym typeface="Calibri"/>
              </a:rPr>
              <a:t>Calculating Areas and Volumes </a:t>
            </a:r>
            <a:endParaRPr/>
          </a:p>
        </p:txBody>
      </p:sp>
      <p:sp>
        <p:nvSpPr>
          <p:cNvPr id="387" name="Google Shape;387;p50"/>
          <p:cNvSpPr txBox="1"/>
          <p:nvPr/>
        </p:nvSpPr>
        <p:spPr>
          <a:xfrm>
            <a:off x="323528" y="1556792"/>
            <a:ext cx="8640960" cy="353943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Font typeface="Arial" panose="020B0604020202020204" pitchFamily="34" charset="0"/>
              <a:buChar char="•"/>
            </a:pPr>
            <a:r>
              <a:rPr lang="en-AU" sz="2800" dirty="0">
                <a:solidFill>
                  <a:schemeClr val="dk1"/>
                </a:solidFill>
                <a:latin typeface="Calibri"/>
                <a:ea typeface="Calibri"/>
                <a:cs typeface="Calibri"/>
                <a:sym typeface="Calibri"/>
              </a:rPr>
              <a:t>To find an </a:t>
            </a:r>
            <a:r>
              <a:rPr lang="en-AU" sz="2800" b="1" dirty="0">
                <a:solidFill>
                  <a:schemeClr val="dk1"/>
                </a:solidFill>
                <a:latin typeface="Calibri"/>
                <a:ea typeface="Calibri"/>
                <a:cs typeface="Calibri"/>
                <a:sym typeface="Calibri"/>
              </a:rPr>
              <a:t>AREA</a:t>
            </a:r>
            <a:r>
              <a:rPr lang="en-AU" sz="2800" dirty="0">
                <a:solidFill>
                  <a:schemeClr val="dk1"/>
                </a:solidFill>
                <a:latin typeface="Calibri"/>
                <a:ea typeface="Calibri"/>
                <a:cs typeface="Calibri"/>
                <a:sym typeface="Calibri"/>
              </a:rPr>
              <a:t> of a </a:t>
            </a:r>
            <a:r>
              <a:rPr lang="en-AU" sz="2800" dirty="0">
                <a:solidFill>
                  <a:srgbClr val="FF0000"/>
                </a:solidFill>
                <a:latin typeface="Calibri"/>
                <a:ea typeface="Calibri"/>
                <a:cs typeface="Calibri"/>
                <a:sym typeface="Calibri"/>
              </a:rPr>
              <a:t>rectangle</a:t>
            </a:r>
            <a:r>
              <a:rPr lang="en-AU" sz="2800" dirty="0">
                <a:solidFill>
                  <a:schemeClr val="dk1"/>
                </a:solidFill>
                <a:latin typeface="Calibri"/>
                <a:ea typeface="Calibri"/>
                <a:cs typeface="Calibri"/>
                <a:sym typeface="Calibri"/>
              </a:rPr>
              <a:t> we multiply length by width = Area and is expressed as a number squared </a:t>
            </a:r>
            <a:endParaRPr dirty="0"/>
          </a:p>
          <a:p>
            <a:pPr marL="457200" marR="0" lvl="0" indent="-457200" algn="l" rtl="0">
              <a:spcBef>
                <a:spcPts val="0"/>
              </a:spcBef>
              <a:spcAft>
                <a:spcPts val="0"/>
              </a:spcAft>
              <a:buFont typeface="Arial" panose="020B0604020202020204" pitchFamily="34" charset="0"/>
              <a:buChar char="•"/>
            </a:pPr>
            <a:r>
              <a:rPr lang="en-AU" sz="2800" dirty="0">
                <a:solidFill>
                  <a:schemeClr val="dk1"/>
                </a:solidFill>
                <a:latin typeface="Calibri"/>
                <a:ea typeface="Calibri"/>
                <a:cs typeface="Calibri"/>
                <a:sym typeface="Calibri"/>
              </a:rPr>
              <a:t>To find the </a:t>
            </a:r>
            <a:r>
              <a:rPr lang="en-AU" sz="2800" b="1" dirty="0">
                <a:solidFill>
                  <a:schemeClr val="dk1"/>
                </a:solidFill>
                <a:latin typeface="Calibri"/>
                <a:ea typeface="Calibri"/>
                <a:cs typeface="Calibri"/>
                <a:sym typeface="Calibri"/>
              </a:rPr>
              <a:t>AREA</a:t>
            </a:r>
            <a:r>
              <a:rPr lang="en-AU" sz="2800" dirty="0">
                <a:solidFill>
                  <a:schemeClr val="dk1"/>
                </a:solidFill>
                <a:latin typeface="Calibri"/>
                <a:ea typeface="Calibri"/>
                <a:cs typeface="Calibri"/>
                <a:sym typeface="Calibri"/>
              </a:rPr>
              <a:t> of a </a:t>
            </a:r>
            <a:r>
              <a:rPr lang="en-AU" sz="2800" dirty="0">
                <a:solidFill>
                  <a:srgbClr val="FF0000"/>
                </a:solidFill>
                <a:latin typeface="Calibri"/>
                <a:ea typeface="Calibri"/>
                <a:cs typeface="Calibri"/>
                <a:sym typeface="Calibri"/>
              </a:rPr>
              <a:t>triangle</a:t>
            </a:r>
            <a:r>
              <a:rPr lang="en-AU" sz="2800" dirty="0">
                <a:solidFill>
                  <a:schemeClr val="dk1"/>
                </a:solidFill>
                <a:latin typeface="Calibri"/>
                <a:ea typeface="Calibri"/>
                <a:cs typeface="Calibri"/>
                <a:sym typeface="Calibri"/>
              </a:rPr>
              <a:t> we multiply the base by half of the Width.</a:t>
            </a:r>
            <a:endParaRPr dirty="0"/>
          </a:p>
          <a:p>
            <a:pPr marL="457200" marR="0" lvl="0" indent="-457200" algn="l" rtl="0">
              <a:spcBef>
                <a:spcPts val="0"/>
              </a:spcBef>
              <a:spcAft>
                <a:spcPts val="0"/>
              </a:spcAft>
              <a:buFont typeface="Arial" panose="020B0604020202020204" pitchFamily="34" charset="0"/>
              <a:buChar char="•"/>
            </a:pPr>
            <a:r>
              <a:rPr lang="en-AU" sz="2800" dirty="0">
                <a:solidFill>
                  <a:schemeClr val="dk1"/>
                </a:solidFill>
                <a:latin typeface="Calibri"/>
                <a:ea typeface="Calibri"/>
                <a:cs typeface="Calibri"/>
                <a:sym typeface="Calibri"/>
              </a:rPr>
              <a:t>To find the </a:t>
            </a:r>
            <a:r>
              <a:rPr lang="en-AU" sz="2800" b="1" dirty="0">
                <a:solidFill>
                  <a:schemeClr val="dk1"/>
                </a:solidFill>
                <a:latin typeface="Calibri"/>
                <a:ea typeface="Calibri"/>
                <a:cs typeface="Calibri"/>
                <a:sym typeface="Calibri"/>
              </a:rPr>
              <a:t>AREA</a:t>
            </a:r>
            <a:r>
              <a:rPr lang="en-AU" sz="2800" dirty="0">
                <a:solidFill>
                  <a:schemeClr val="dk1"/>
                </a:solidFill>
                <a:latin typeface="Calibri"/>
                <a:ea typeface="Calibri"/>
                <a:cs typeface="Calibri"/>
                <a:sym typeface="Calibri"/>
              </a:rPr>
              <a:t> of a</a:t>
            </a:r>
            <a:r>
              <a:rPr lang="en-AU" sz="2800" dirty="0">
                <a:solidFill>
                  <a:srgbClr val="FF0000"/>
                </a:solidFill>
                <a:latin typeface="Calibri"/>
                <a:ea typeface="Calibri"/>
                <a:cs typeface="Calibri"/>
                <a:sym typeface="Calibri"/>
              </a:rPr>
              <a:t> circle </a:t>
            </a:r>
            <a:r>
              <a:rPr lang="en-AU" sz="2800" dirty="0">
                <a:solidFill>
                  <a:schemeClr val="dk1"/>
                </a:solidFill>
                <a:latin typeface="Calibri"/>
                <a:ea typeface="Calibri"/>
                <a:cs typeface="Calibri"/>
                <a:sym typeface="Calibri"/>
              </a:rPr>
              <a:t>we multiply the radius by the radius and then by Pie (3.142) to get the area</a:t>
            </a:r>
            <a:endParaRPr sz="2800" dirty="0">
              <a:solidFill>
                <a:schemeClr val="dk1"/>
              </a:solidFill>
              <a:latin typeface="Calibri"/>
              <a:ea typeface="Calibri"/>
              <a:cs typeface="Calibri"/>
              <a:sym typeface="Calibri"/>
            </a:endParaRPr>
          </a:p>
          <a:p>
            <a:pPr marL="457200" marR="0" lvl="0" indent="-457200" algn="l" rtl="0">
              <a:spcBef>
                <a:spcPts val="0"/>
              </a:spcBef>
              <a:spcAft>
                <a:spcPts val="0"/>
              </a:spcAft>
              <a:buFont typeface="Arial" panose="020B0604020202020204" pitchFamily="34" charset="0"/>
              <a:buChar char="•"/>
            </a:pPr>
            <a:r>
              <a:rPr lang="en-AU" sz="2800" b="1" dirty="0">
                <a:solidFill>
                  <a:schemeClr val="dk1"/>
                </a:solidFill>
                <a:latin typeface="Calibri"/>
                <a:ea typeface="Calibri"/>
                <a:cs typeface="Calibri"/>
                <a:sym typeface="Calibri"/>
              </a:rPr>
              <a:t>VOLUME</a:t>
            </a:r>
            <a:r>
              <a:rPr lang="en-AU" sz="2800" dirty="0">
                <a:solidFill>
                  <a:schemeClr val="dk1"/>
                </a:solidFill>
                <a:latin typeface="Calibri"/>
                <a:ea typeface="Calibri"/>
                <a:cs typeface="Calibri"/>
                <a:sym typeface="Calibri"/>
              </a:rPr>
              <a:t> is found by multiplying the </a:t>
            </a:r>
            <a:r>
              <a:rPr lang="en-AU" sz="2800" b="1" dirty="0">
                <a:solidFill>
                  <a:schemeClr val="dk1"/>
                </a:solidFill>
                <a:latin typeface="Calibri"/>
                <a:ea typeface="Calibri"/>
                <a:cs typeface="Calibri"/>
                <a:sym typeface="Calibri"/>
              </a:rPr>
              <a:t>AREA</a:t>
            </a:r>
            <a:r>
              <a:rPr lang="en-AU" sz="2800" dirty="0">
                <a:solidFill>
                  <a:schemeClr val="dk1"/>
                </a:solidFill>
                <a:latin typeface="Calibri"/>
                <a:ea typeface="Calibri"/>
                <a:cs typeface="Calibri"/>
                <a:sym typeface="Calibri"/>
              </a:rPr>
              <a:t> by the height.</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51"/>
          <p:cNvPicPr preferRelativeResize="0"/>
          <p:nvPr/>
        </p:nvPicPr>
        <p:blipFill rotWithShape="1">
          <a:blip r:embed="rId3">
            <a:alphaModFix/>
          </a:blip>
          <a:srcRect/>
          <a:stretch/>
        </p:blipFill>
        <p:spPr>
          <a:xfrm>
            <a:off x="179512" y="354655"/>
            <a:ext cx="8784976" cy="649268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52"/>
          <p:cNvPicPr preferRelativeResize="0"/>
          <p:nvPr/>
        </p:nvPicPr>
        <p:blipFill rotWithShape="1">
          <a:blip r:embed="rId3">
            <a:alphaModFix/>
          </a:blip>
          <a:srcRect l="14655"/>
          <a:stretch/>
        </p:blipFill>
        <p:spPr>
          <a:xfrm>
            <a:off x="0" y="260648"/>
            <a:ext cx="8722406" cy="3096344"/>
          </a:xfrm>
          <a:prstGeom prst="rect">
            <a:avLst/>
          </a:prstGeom>
          <a:noFill/>
          <a:ln>
            <a:noFill/>
          </a:ln>
        </p:spPr>
      </p:pic>
      <p:pic>
        <p:nvPicPr>
          <p:cNvPr id="398" name="Google Shape;398;p52"/>
          <p:cNvPicPr preferRelativeResize="0"/>
          <p:nvPr/>
        </p:nvPicPr>
        <p:blipFill rotWithShape="1">
          <a:blip r:embed="rId4">
            <a:alphaModFix/>
          </a:blip>
          <a:srcRect/>
          <a:stretch/>
        </p:blipFill>
        <p:spPr>
          <a:xfrm>
            <a:off x="931992" y="3356992"/>
            <a:ext cx="5616624" cy="288032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53"/>
          <p:cNvPicPr preferRelativeResize="0"/>
          <p:nvPr/>
        </p:nvPicPr>
        <p:blipFill rotWithShape="1">
          <a:blip r:embed="rId3">
            <a:alphaModFix/>
          </a:blip>
          <a:srcRect l="14388" r="2663"/>
          <a:stretch/>
        </p:blipFill>
        <p:spPr>
          <a:xfrm>
            <a:off x="-98905" y="620688"/>
            <a:ext cx="9355570" cy="5040560"/>
          </a:xfrm>
          <a:prstGeom prst="rect">
            <a:avLst/>
          </a:prstGeom>
          <a:noFill/>
          <a:ln>
            <a:noFill/>
          </a:ln>
        </p:spPr>
      </p:pic>
      <p:sp>
        <p:nvSpPr>
          <p:cNvPr id="405" name="Google Shape;405;p53"/>
          <p:cNvSpPr txBox="1"/>
          <p:nvPr/>
        </p:nvSpPr>
        <p:spPr>
          <a:xfrm>
            <a:off x="612696" y="5430415"/>
            <a:ext cx="6012668"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400" b="1">
                <a:solidFill>
                  <a:schemeClr val="dk1"/>
                </a:solidFill>
                <a:latin typeface="Calibri"/>
                <a:ea typeface="Calibri"/>
                <a:cs typeface="Calibri"/>
                <a:sym typeface="Calibri"/>
              </a:rPr>
              <a:t>What would the volume be if filled to 95 %</a:t>
            </a:r>
            <a:endParaRPr/>
          </a:p>
        </p:txBody>
      </p:sp>
      <p:sp>
        <p:nvSpPr>
          <p:cNvPr id="406" name="Google Shape;406;p53"/>
          <p:cNvSpPr txBox="1"/>
          <p:nvPr/>
        </p:nvSpPr>
        <p:spPr>
          <a:xfrm>
            <a:off x="395536" y="6056351"/>
            <a:ext cx="7241534"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400" b="1">
                <a:solidFill>
                  <a:schemeClr val="dk1"/>
                </a:solidFill>
                <a:latin typeface="Calibri"/>
                <a:ea typeface="Calibri"/>
                <a:cs typeface="Calibri"/>
                <a:sym typeface="Calibri"/>
              </a:rPr>
              <a:t>What would the weight be if the liquid had a SG of .85</a:t>
            </a:r>
            <a:endParaRPr/>
          </a:p>
        </p:txBody>
      </p:sp>
      <p:sp>
        <p:nvSpPr>
          <p:cNvPr id="407" name="Google Shape;407;p53"/>
          <p:cNvSpPr txBox="1"/>
          <p:nvPr/>
        </p:nvSpPr>
        <p:spPr>
          <a:xfrm>
            <a:off x="2915816" y="4466252"/>
            <a:ext cx="960218" cy="36933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i="1">
                <a:solidFill>
                  <a:schemeClr val="dk1"/>
                </a:solidFill>
                <a:latin typeface="Calibri"/>
                <a:ea typeface="Calibri"/>
                <a:cs typeface="Calibri"/>
                <a:sym typeface="Calibri"/>
              </a:rPr>
              <a:t>7.175m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1116013" y="333375"/>
            <a:ext cx="6985000" cy="709613"/>
          </a:xfrm>
          <a:prstGeom prst="rect">
            <a:avLst/>
          </a:prstGeom>
          <a:solidFill>
            <a:schemeClr val="accent5"/>
          </a:solidFill>
          <a:ln w="9525" cap="flat" cmpd="sng">
            <a:solidFill>
              <a:srgbClr val="0099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8000"/>
              </a:buClr>
              <a:buSzPts val="3600"/>
              <a:buFont typeface="Verdana"/>
              <a:buNone/>
            </a:pPr>
            <a:r>
              <a:rPr lang="en-AU" sz="3600">
                <a:solidFill>
                  <a:srgbClr val="008000"/>
                </a:solidFill>
                <a:latin typeface="Verdana"/>
                <a:ea typeface="Verdana"/>
                <a:cs typeface="Verdana"/>
                <a:sym typeface="Verdana"/>
              </a:rPr>
              <a:t>REFUELLING PLANNING</a:t>
            </a:r>
            <a:endParaRPr/>
          </a:p>
        </p:txBody>
      </p:sp>
      <p:sp>
        <p:nvSpPr>
          <p:cNvPr id="122" name="Google Shape;122;p18"/>
          <p:cNvSpPr txBox="1"/>
          <p:nvPr/>
        </p:nvSpPr>
        <p:spPr>
          <a:xfrm>
            <a:off x="611560" y="1196752"/>
            <a:ext cx="8280920" cy="5632311"/>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400"/>
              <a:buFont typeface="Arial"/>
              <a:buChar char="•"/>
            </a:pPr>
            <a:r>
              <a:rPr lang="en-AU" sz="2400" b="1" dirty="0">
                <a:solidFill>
                  <a:schemeClr val="dk1"/>
                </a:solidFill>
                <a:latin typeface="Calibri"/>
                <a:ea typeface="Calibri"/>
                <a:cs typeface="Calibri"/>
                <a:sym typeface="Calibri"/>
              </a:rPr>
              <a:t>Dip all fuel tanks to establish the current amount of fuel already on board.</a:t>
            </a:r>
            <a:endParaRPr dirty="0"/>
          </a:p>
          <a:p>
            <a:pPr marL="285750" marR="0" lvl="0" indent="-285750" algn="l" rtl="0">
              <a:spcBef>
                <a:spcPts val="0"/>
              </a:spcBef>
              <a:spcAft>
                <a:spcPts val="0"/>
              </a:spcAft>
              <a:buClr>
                <a:schemeClr val="dk1"/>
              </a:buClr>
              <a:buSzPts val="2400"/>
              <a:buFont typeface="Arial"/>
              <a:buChar char="•"/>
            </a:pPr>
            <a:r>
              <a:rPr lang="en-AU" sz="2400" b="1" dirty="0">
                <a:solidFill>
                  <a:schemeClr val="dk1"/>
                </a:solidFill>
                <a:latin typeface="Calibri"/>
                <a:ea typeface="Calibri"/>
                <a:cs typeface="Calibri"/>
                <a:sym typeface="Calibri"/>
              </a:rPr>
              <a:t>Calculate the amount of fuel required to bring tanks to required levels. </a:t>
            </a:r>
          </a:p>
          <a:p>
            <a:pPr marL="285750" marR="0" lvl="0" indent="-285750" algn="l" rtl="0">
              <a:spcBef>
                <a:spcPts val="0"/>
              </a:spcBef>
              <a:spcAft>
                <a:spcPts val="0"/>
              </a:spcAft>
              <a:buClr>
                <a:schemeClr val="dk1"/>
              </a:buClr>
              <a:buSzPts val="2400"/>
              <a:buFont typeface="Arial"/>
              <a:buChar char="•"/>
            </a:pPr>
            <a:r>
              <a:rPr lang="en-AU" sz="2400" b="1" dirty="0">
                <a:solidFill>
                  <a:schemeClr val="dk1"/>
                </a:solidFill>
                <a:latin typeface="Calibri"/>
                <a:ea typeface="Calibri"/>
                <a:cs typeface="Calibri"/>
                <a:sym typeface="Calibri"/>
              </a:rPr>
              <a:t>Order required grade and amount of fuel following company procedures/SMS</a:t>
            </a:r>
            <a:endParaRPr dirty="0"/>
          </a:p>
          <a:p>
            <a:pPr marL="285750" marR="0" lvl="0" indent="-285750" algn="l" rtl="0">
              <a:spcBef>
                <a:spcPts val="0"/>
              </a:spcBef>
              <a:spcAft>
                <a:spcPts val="0"/>
              </a:spcAft>
              <a:buClr>
                <a:schemeClr val="dk1"/>
              </a:buClr>
              <a:buSzPts val="2400"/>
              <a:buFont typeface="Arial"/>
              <a:buChar char="•"/>
            </a:pPr>
            <a:r>
              <a:rPr lang="en-AU" sz="2400" b="1" dirty="0">
                <a:solidFill>
                  <a:schemeClr val="dk1"/>
                </a:solidFill>
                <a:latin typeface="Calibri"/>
                <a:ea typeface="Calibri"/>
                <a:cs typeface="Calibri"/>
                <a:sym typeface="Calibri"/>
              </a:rPr>
              <a:t>Calculate the impact of the refuelling operation on vessel safety and the effect on the vessels stability</a:t>
            </a:r>
            <a:endParaRPr dirty="0"/>
          </a:p>
          <a:p>
            <a:pPr marL="285750" marR="0" lvl="0" indent="-285750" algn="l" rtl="0">
              <a:spcBef>
                <a:spcPts val="0"/>
              </a:spcBef>
              <a:spcAft>
                <a:spcPts val="0"/>
              </a:spcAft>
              <a:buClr>
                <a:schemeClr val="dk1"/>
              </a:buClr>
              <a:buSzPts val="2400"/>
              <a:buFont typeface="Arial"/>
              <a:buChar char="•"/>
            </a:pPr>
            <a:r>
              <a:rPr lang="en-AU" sz="2400" b="1" dirty="0">
                <a:solidFill>
                  <a:schemeClr val="dk1"/>
                </a:solidFill>
                <a:latin typeface="Calibri"/>
                <a:ea typeface="Calibri"/>
                <a:cs typeface="Calibri"/>
                <a:sym typeface="Calibri"/>
              </a:rPr>
              <a:t>Consult with Port Authority if required on an agreeable time and place if refuelling ship to ship or suitable wharf if tanker to ship and time if fuel wharf as to the expected time frames start to finish.</a:t>
            </a:r>
            <a:endParaRPr dirty="0"/>
          </a:p>
          <a:p>
            <a:pPr marL="285750" marR="0" lvl="0" indent="-285750" algn="l" rtl="0">
              <a:spcBef>
                <a:spcPts val="0"/>
              </a:spcBef>
              <a:spcAft>
                <a:spcPts val="0"/>
              </a:spcAft>
              <a:buClr>
                <a:schemeClr val="dk1"/>
              </a:buClr>
              <a:buSzPts val="2400"/>
              <a:buFont typeface="Arial"/>
              <a:buChar char="•"/>
            </a:pPr>
            <a:r>
              <a:rPr lang="en-AU" sz="2400" b="1" dirty="0">
                <a:solidFill>
                  <a:srgbClr val="FF0000"/>
                </a:solidFill>
                <a:latin typeface="Calibri"/>
                <a:ea typeface="Calibri"/>
                <a:cs typeface="Calibri"/>
                <a:sym typeface="Calibri"/>
              </a:rPr>
              <a:t>Make up Ullage report/or Bunker plan</a:t>
            </a:r>
            <a:r>
              <a:rPr lang="en-AU" sz="2400" b="1" dirty="0">
                <a:solidFill>
                  <a:schemeClr val="dk1"/>
                </a:solidFill>
                <a:latin typeface="Calibri"/>
                <a:ea typeface="Calibri"/>
                <a:cs typeface="Calibri"/>
                <a:sym typeface="Calibri"/>
              </a:rPr>
              <a:t> on all tanks in preparation for refuelling as this can save considerable time and paperwork </a:t>
            </a:r>
            <a:endParaRPr dirty="0"/>
          </a:p>
          <a:p>
            <a:pPr marL="285750" marR="0" lvl="0" indent="-133350" algn="l" rtl="0">
              <a:spcBef>
                <a:spcPts val="0"/>
              </a:spcBef>
              <a:spcAft>
                <a:spcPts val="0"/>
              </a:spcAft>
              <a:buClr>
                <a:schemeClr val="dk1"/>
              </a:buClr>
              <a:buSzPts val="2400"/>
              <a:buFont typeface="Arial"/>
              <a:buNone/>
            </a:pPr>
            <a:endParaRPr sz="2400" b="1" dirty="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54"/>
          <p:cNvPicPr preferRelativeResize="0"/>
          <p:nvPr/>
        </p:nvPicPr>
        <p:blipFill rotWithShape="1">
          <a:blip r:embed="rId3">
            <a:alphaModFix/>
          </a:blip>
          <a:srcRect/>
          <a:stretch/>
        </p:blipFill>
        <p:spPr>
          <a:xfrm>
            <a:off x="323527" y="286704"/>
            <a:ext cx="8695321" cy="6559072"/>
          </a:xfrm>
          <a:prstGeom prst="rect">
            <a:avLst/>
          </a:prstGeom>
          <a:noFill/>
          <a:ln>
            <a:noFill/>
          </a:ln>
        </p:spPr>
      </p:pic>
      <p:sp>
        <p:nvSpPr>
          <p:cNvPr id="413" name="Google Shape;413;p54"/>
          <p:cNvSpPr txBox="1"/>
          <p:nvPr/>
        </p:nvSpPr>
        <p:spPr>
          <a:xfrm>
            <a:off x="323527" y="5805264"/>
            <a:ext cx="4176465" cy="83099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400" b="1" dirty="0">
                <a:solidFill>
                  <a:srgbClr val="FF0000"/>
                </a:solidFill>
                <a:latin typeface="Calibri"/>
                <a:ea typeface="Calibri"/>
                <a:cs typeface="Calibri"/>
                <a:sym typeface="Calibri"/>
              </a:rPr>
              <a:t>V= 3.142 x ( 1.8 x 1.8) x 2.2</a:t>
            </a:r>
            <a:endParaRPr dirty="0">
              <a:solidFill>
                <a:srgbClr val="FF0000"/>
              </a:solidFill>
            </a:endParaRPr>
          </a:p>
          <a:p>
            <a:pPr marL="0" marR="0" lvl="0" indent="0" algn="l" rtl="0">
              <a:spcBef>
                <a:spcPts val="0"/>
              </a:spcBef>
              <a:spcAft>
                <a:spcPts val="0"/>
              </a:spcAft>
              <a:buNone/>
            </a:pPr>
            <a:r>
              <a:rPr lang="en-AU" sz="2400" b="1" dirty="0">
                <a:solidFill>
                  <a:srgbClr val="FF0000"/>
                </a:solidFill>
                <a:latin typeface="Calibri"/>
                <a:ea typeface="Calibri"/>
                <a:cs typeface="Calibri"/>
                <a:sym typeface="Calibri"/>
              </a:rPr>
              <a:t>=  22.396 m2 </a:t>
            </a:r>
            <a:endParaRPr dirty="0">
              <a:solidFill>
                <a:srgbClr val="FF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5"/>
          <p:cNvSpPr/>
          <p:nvPr/>
        </p:nvSpPr>
        <p:spPr>
          <a:xfrm>
            <a:off x="2968487" y="332656"/>
            <a:ext cx="3192719"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3200" b="1" dirty="0">
                <a:solidFill>
                  <a:schemeClr val="dk1"/>
                </a:solidFill>
                <a:latin typeface="Calibri"/>
                <a:ea typeface="Calibri"/>
                <a:cs typeface="Calibri"/>
                <a:sym typeface="Calibri"/>
              </a:rPr>
              <a:t>Tank Volumes</a:t>
            </a:r>
            <a:endParaRPr sz="3200" dirty="0">
              <a:solidFill>
                <a:schemeClr val="dk1"/>
              </a:solidFill>
              <a:latin typeface="Calibri"/>
              <a:ea typeface="Calibri"/>
              <a:cs typeface="Calibri"/>
              <a:sym typeface="Calibri"/>
            </a:endParaRPr>
          </a:p>
        </p:txBody>
      </p:sp>
      <p:sp>
        <p:nvSpPr>
          <p:cNvPr id="419" name="Google Shape;419;p55"/>
          <p:cNvSpPr/>
          <p:nvPr/>
        </p:nvSpPr>
        <p:spPr>
          <a:xfrm>
            <a:off x="0" y="917431"/>
            <a:ext cx="9144000"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400" b="1" dirty="0">
                <a:solidFill>
                  <a:srgbClr val="FF0000"/>
                </a:solidFill>
                <a:latin typeface="Calibri"/>
                <a:ea typeface="Calibri"/>
                <a:cs typeface="Calibri"/>
                <a:sym typeface="Calibri"/>
              </a:rPr>
              <a:t>VOLUME</a:t>
            </a:r>
            <a:r>
              <a:rPr lang="en-AU" sz="2400" dirty="0">
                <a:solidFill>
                  <a:srgbClr val="FF0000"/>
                </a:solidFill>
                <a:latin typeface="Calibri"/>
                <a:ea typeface="Calibri"/>
                <a:cs typeface="Calibri"/>
                <a:sym typeface="Calibri"/>
              </a:rPr>
              <a:t> is the capacity measurement for three dimensional objects</a:t>
            </a:r>
            <a:r>
              <a:rPr lang="en-AU" sz="2400" dirty="0">
                <a:solidFill>
                  <a:schemeClr val="dk1"/>
                </a:solidFill>
                <a:latin typeface="Calibri"/>
                <a:ea typeface="Calibri"/>
                <a:cs typeface="Calibri"/>
                <a:sym typeface="Calibri"/>
              </a:rPr>
              <a:t>, in this case, tanks.</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AU" sz="2400" dirty="0">
                <a:solidFill>
                  <a:schemeClr val="dk1"/>
                </a:solidFill>
                <a:latin typeface="Calibri"/>
                <a:ea typeface="Calibri"/>
                <a:cs typeface="Calibri"/>
                <a:sym typeface="Calibri"/>
              </a:rPr>
              <a:t>For the purpose of calculations, the following tanks are defined as “regular” or “irregular” in shape:</a:t>
            </a:r>
            <a:endParaRPr sz="2400" dirty="0">
              <a:solidFill>
                <a:schemeClr val="dk1"/>
              </a:solidFill>
              <a:latin typeface="Calibri"/>
              <a:ea typeface="Calibri"/>
              <a:cs typeface="Calibri"/>
              <a:sym typeface="Calibri"/>
            </a:endParaRPr>
          </a:p>
        </p:txBody>
      </p:sp>
      <p:pic>
        <p:nvPicPr>
          <p:cNvPr id="420" name="Google Shape;420;p55"/>
          <p:cNvPicPr preferRelativeResize="0"/>
          <p:nvPr/>
        </p:nvPicPr>
        <p:blipFill rotWithShape="1">
          <a:blip r:embed="rId3">
            <a:alphaModFix/>
          </a:blip>
          <a:srcRect/>
          <a:stretch/>
        </p:blipFill>
        <p:spPr>
          <a:xfrm>
            <a:off x="395536" y="2551430"/>
            <a:ext cx="7704856" cy="1885682"/>
          </a:xfrm>
          <a:prstGeom prst="rect">
            <a:avLst/>
          </a:prstGeom>
          <a:noFill/>
          <a:ln>
            <a:noFill/>
          </a:ln>
        </p:spPr>
      </p:pic>
      <p:pic>
        <p:nvPicPr>
          <p:cNvPr id="421" name="Google Shape;421;p55"/>
          <p:cNvPicPr preferRelativeResize="0"/>
          <p:nvPr/>
        </p:nvPicPr>
        <p:blipFill rotWithShape="1">
          <a:blip r:embed="rId4">
            <a:alphaModFix/>
          </a:blip>
          <a:srcRect/>
          <a:stretch/>
        </p:blipFill>
        <p:spPr>
          <a:xfrm>
            <a:off x="539552" y="4437112"/>
            <a:ext cx="5575935" cy="2047106"/>
          </a:xfrm>
          <a:prstGeom prst="rect">
            <a:avLst/>
          </a:prstGeom>
          <a:noFill/>
          <a:ln>
            <a:noFill/>
          </a:ln>
        </p:spPr>
      </p:pic>
      <p:sp>
        <p:nvSpPr>
          <p:cNvPr id="422" name="Google Shape;422;p55"/>
          <p:cNvSpPr/>
          <p:nvPr/>
        </p:nvSpPr>
        <p:spPr>
          <a:xfrm>
            <a:off x="2483768" y="6253906"/>
            <a:ext cx="324319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i="1">
                <a:solidFill>
                  <a:schemeClr val="dk1"/>
                </a:solidFill>
                <a:latin typeface="Calibri"/>
                <a:ea typeface="Calibri"/>
                <a:cs typeface="Calibri"/>
                <a:sym typeface="Calibri"/>
              </a:rPr>
              <a:t>Triangular Tank Trapezoidal Tank</a:t>
            </a:r>
            <a:endParaRPr sz="1800">
              <a:solidFill>
                <a:schemeClr val="dk1"/>
              </a:solidFill>
              <a:latin typeface="Calibri"/>
              <a:ea typeface="Calibri"/>
              <a:cs typeface="Calibri"/>
              <a:sym typeface="Calibri"/>
            </a:endParaRPr>
          </a:p>
        </p:txBody>
      </p:sp>
      <p:pic>
        <p:nvPicPr>
          <p:cNvPr id="423" name="Google Shape;423;p55"/>
          <p:cNvPicPr preferRelativeResize="0"/>
          <p:nvPr/>
        </p:nvPicPr>
        <p:blipFill rotWithShape="1">
          <a:blip r:embed="rId5">
            <a:alphaModFix/>
          </a:blip>
          <a:srcRect/>
          <a:stretch/>
        </p:blipFill>
        <p:spPr>
          <a:xfrm>
            <a:off x="6161207" y="4694108"/>
            <a:ext cx="2800350" cy="18288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56"/>
          <p:cNvPicPr preferRelativeResize="0"/>
          <p:nvPr/>
        </p:nvPicPr>
        <p:blipFill rotWithShape="1">
          <a:blip r:embed="rId3">
            <a:alphaModFix/>
          </a:blip>
          <a:srcRect/>
          <a:stretch/>
        </p:blipFill>
        <p:spPr>
          <a:xfrm>
            <a:off x="1655676" y="3140968"/>
            <a:ext cx="5976664" cy="2789272"/>
          </a:xfrm>
          <a:prstGeom prst="rect">
            <a:avLst/>
          </a:prstGeom>
          <a:noFill/>
          <a:ln>
            <a:noFill/>
          </a:ln>
        </p:spPr>
      </p:pic>
      <p:sp>
        <p:nvSpPr>
          <p:cNvPr id="429" name="Google Shape;429;p56"/>
          <p:cNvSpPr/>
          <p:nvPr/>
        </p:nvSpPr>
        <p:spPr>
          <a:xfrm>
            <a:off x="323528" y="879103"/>
            <a:ext cx="8640960"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400" dirty="0">
                <a:solidFill>
                  <a:schemeClr val="dk1"/>
                </a:solidFill>
                <a:latin typeface="Calibri"/>
                <a:ea typeface="Calibri"/>
                <a:cs typeface="Calibri"/>
                <a:sym typeface="Calibri"/>
              </a:rPr>
              <a:t>In practical situations you may need to make calculations based on an approximate shape. For example, </a:t>
            </a:r>
            <a:r>
              <a:rPr lang="en-AU" sz="2400" dirty="0">
                <a:solidFill>
                  <a:srgbClr val="FF0000"/>
                </a:solidFill>
                <a:latin typeface="Calibri"/>
                <a:ea typeface="Calibri"/>
                <a:cs typeface="Calibri"/>
                <a:sym typeface="Calibri"/>
              </a:rPr>
              <a:t>this curved tank </a:t>
            </a:r>
            <a:r>
              <a:rPr lang="en-AU" sz="2400" dirty="0">
                <a:solidFill>
                  <a:schemeClr val="dk1"/>
                </a:solidFill>
                <a:latin typeface="Calibri"/>
                <a:ea typeface="Calibri"/>
                <a:cs typeface="Calibri"/>
                <a:sym typeface="Calibri"/>
              </a:rPr>
              <a:t>can be approximated either to a triangular tank or a quarter of a cylinder depending on the lengths of </a:t>
            </a:r>
            <a:r>
              <a:rPr lang="en-AU" sz="2400" b="1" dirty="0">
                <a:solidFill>
                  <a:schemeClr val="dk1"/>
                </a:solidFill>
                <a:latin typeface="Calibri"/>
                <a:ea typeface="Calibri"/>
                <a:cs typeface="Calibri"/>
                <a:sym typeface="Calibri"/>
              </a:rPr>
              <a:t>a</a:t>
            </a:r>
            <a:r>
              <a:rPr lang="en-AU" sz="2400" dirty="0">
                <a:solidFill>
                  <a:schemeClr val="dk1"/>
                </a:solidFill>
                <a:latin typeface="Calibri"/>
                <a:ea typeface="Calibri"/>
                <a:cs typeface="Calibri"/>
                <a:sym typeface="Calibri"/>
              </a:rPr>
              <a:t> and </a:t>
            </a:r>
            <a:r>
              <a:rPr lang="en-AU" sz="2400" b="1" dirty="0">
                <a:solidFill>
                  <a:schemeClr val="dk1"/>
                </a:solidFill>
                <a:latin typeface="Calibri"/>
                <a:ea typeface="Calibri"/>
                <a:cs typeface="Calibri"/>
                <a:sym typeface="Calibri"/>
              </a:rPr>
              <a:t>b</a:t>
            </a:r>
            <a:r>
              <a:rPr lang="en-AU" sz="2400" dirty="0">
                <a:solidFill>
                  <a:schemeClr val="dk1"/>
                </a:solidFill>
                <a:latin typeface="Calibri"/>
                <a:ea typeface="Calibri"/>
                <a:cs typeface="Calibri"/>
                <a:sym typeface="Calibri"/>
              </a:rPr>
              <a:t> and the curvature of the side.</a:t>
            </a:r>
            <a:endParaRPr sz="2400" dirty="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Google Shape;434;p57"/>
          <p:cNvPicPr preferRelativeResize="0"/>
          <p:nvPr/>
        </p:nvPicPr>
        <p:blipFill rotWithShape="1">
          <a:blip r:embed="rId3">
            <a:alphaModFix/>
          </a:blip>
          <a:srcRect l="2292" r="1843" b="9560"/>
          <a:stretch/>
        </p:blipFill>
        <p:spPr>
          <a:xfrm>
            <a:off x="107504" y="0"/>
            <a:ext cx="8784976" cy="6120680"/>
          </a:xfrm>
          <a:prstGeom prst="rect">
            <a:avLst/>
          </a:prstGeom>
          <a:noFill/>
          <a:ln>
            <a:noFill/>
          </a:ln>
        </p:spPr>
      </p:pic>
      <p:sp>
        <p:nvSpPr>
          <p:cNvPr id="435" name="Google Shape;435;p57"/>
          <p:cNvSpPr txBox="1"/>
          <p:nvPr/>
        </p:nvSpPr>
        <p:spPr>
          <a:xfrm>
            <a:off x="0" y="5797514"/>
            <a:ext cx="9143999"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400" b="1">
                <a:solidFill>
                  <a:schemeClr val="dk1"/>
                </a:solidFill>
                <a:latin typeface="Calibri"/>
                <a:ea typeface="Calibri"/>
                <a:cs typeface="Calibri"/>
                <a:sym typeface="Calibri"/>
              </a:rPr>
              <a:t>The external measurements of a tank are 1.2 m x1.4m x 1.6 m and the steel is 8mm thick, What is the volume of the tank?</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8"/>
          <p:cNvSpPr/>
          <p:nvPr/>
        </p:nvSpPr>
        <p:spPr>
          <a:xfrm>
            <a:off x="23624" y="116632"/>
            <a:ext cx="9144000" cy="120032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Font typeface="Arial" panose="020B0604020202020204" pitchFamily="34" charset="0"/>
              <a:buChar char="•"/>
            </a:pPr>
            <a:r>
              <a:rPr lang="en-AU" sz="2400" dirty="0">
                <a:solidFill>
                  <a:schemeClr val="dk1"/>
                </a:solidFill>
                <a:latin typeface="Calibri"/>
                <a:ea typeface="Calibri"/>
                <a:cs typeface="Calibri"/>
                <a:sym typeface="Calibri"/>
              </a:rPr>
              <a:t>Triangular tanks can be deceptive when calculating liquid quantities. A triangular tank with liquid half way up the side will not be half full. To illustrate this point, complete the following table for the tank shown:</a:t>
            </a:r>
            <a:endParaRPr sz="2400" dirty="0">
              <a:solidFill>
                <a:schemeClr val="dk1"/>
              </a:solidFill>
              <a:latin typeface="Calibri"/>
              <a:ea typeface="Calibri"/>
              <a:cs typeface="Calibri"/>
              <a:sym typeface="Calibri"/>
            </a:endParaRPr>
          </a:p>
        </p:txBody>
      </p:sp>
      <p:pic>
        <p:nvPicPr>
          <p:cNvPr id="441" name="Google Shape;441;p58"/>
          <p:cNvPicPr preferRelativeResize="0"/>
          <p:nvPr/>
        </p:nvPicPr>
        <p:blipFill rotWithShape="1">
          <a:blip r:embed="rId3">
            <a:alphaModFix/>
          </a:blip>
          <a:srcRect/>
          <a:stretch/>
        </p:blipFill>
        <p:spPr>
          <a:xfrm>
            <a:off x="3293564" y="1316961"/>
            <a:ext cx="5917272" cy="2879253"/>
          </a:xfrm>
          <a:prstGeom prst="rect">
            <a:avLst/>
          </a:prstGeom>
          <a:noFill/>
          <a:ln>
            <a:noFill/>
          </a:ln>
        </p:spPr>
      </p:pic>
      <p:graphicFrame>
        <p:nvGraphicFramePr>
          <p:cNvPr id="442" name="Google Shape;442;p58"/>
          <p:cNvGraphicFramePr/>
          <p:nvPr/>
        </p:nvGraphicFramePr>
        <p:xfrm>
          <a:off x="23624" y="1916832"/>
          <a:ext cx="3269950" cy="2520250"/>
        </p:xfrm>
        <a:graphic>
          <a:graphicData uri="http://schemas.openxmlformats.org/drawingml/2006/table">
            <a:tbl>
              <a:tblPr firstRow="1" firstCol="1" bandRow="1">
                <a:noFill/>
                <a:tableStyleId>{18458382-9D61-4239-8F09-BA9AFD75A316}</a:tableStyleId>
              </a:tblPr>
              <a:tblGrid>
                <a:gridCol w="1932200">
                  <a:extLst>
                    <a:ext uri="{9D8B030D-6E8A-4147-A177-3AD203B41FA5}">
                      <a16:colId xmlns:a16="http://schemas.microsoft.com/office/drawing/2014/main" val="20000"/>
                    </a:ext>
                  </a:extLst>
                </a:gridCol>
                <a:gridCol w="1337750">
                  <a:extLst>
                    <a:ext uri="{9D8B030D-6E8A-4147-A177-3AD203B41FA5}">
                      <a16:colId xmlns:a16="http://schemas.microsoft.com/office/drawing/2014/main" val="20001"/>
                    </a:ext>
                  </a:extLst>
                </a:gridCol>
              </a:tblGrid>
              <a:tr h="560075">
                <a:tc>
                  <a:txBody>
                    <a:bodyPr/>
                    <a:lstStyle/>
                    <a:p>
                      <a:pPr marL="0" marR="0" lvl="0" indent="0" algn="ctr" rtl="0">
                        <a:lnSpc>
                          <a:spcPct val="115000"/>
                        </a:lnSpc>
                        <a:spcBef>
                          <a:spcPts val="0"/>
                        </a:spcBef>
                        <a:spcAft>
                          <a:spcPts val="0"/>
                        </a:spcAft>
                        <a:buNone/>
                      </a:pPr>
                      <a:r>
                        <a:rPr lang="en-AU" sz="1200" u="none" strike="noStrike" cap="none"/>
                        <a:t>Depth of liquid </a:t>
                      </a:r>
                      <a:endParaRPr sz="1000" u="none" strike="noStrike" cap="none"/>
                    </a:p>
                    <a:p>
                      <a:pPr marL="0" marR="0" lvl="0" indent="0" algn="ctr" rtl="0">
                        <a:lnSpc>
                          <a:spcPct val="115000"/>
                        </a:lnSpc>
                        <a:spcBef>
                          <a:spcPts val="0"/>
                        </a:spcBef>
                        <a:spcAft>
                          <a:spcPts val="0"/>
                        </a:spcAft>
                        <a:buNone/>
                      </a:pPr>
                      <a:r>
                        <a:rPr lang="en-AU" sz="1200" u="none" strike="noStrike" cap="none"/>
                        <a:t>(m)</a:t>
                      </a:r>
                      <a:endParaRPr sz="1000" u="none" strike="noStrike" cap="none">
                        <a:latin typeface="Arial"/>
                        <a:ea typeface="Arial"/>
                        <a:cs typeface="Arial"/>
                        <a:sym typeface="Arial"/>
                      </a:endParaRPr>
                    </a:p>
                  </a:txBody>
                  <a:tcPr marL="68575" marR="68575" marT="0" marB="0"/>
                </a:tc>
                <a:tc>
                  <a:txBody>
                    <a:bodyPr/>
                    <a:lstStyle/>
                    <a:p>
                      <a:pPr marL="0" marR="0" lvl="0" indent="0" algn="ctr" rtl="0">
                        <a:lnSpc>
                          <a:spcPct val="115000"/>
                        </a:lnSpc>
                        <a:spcBef>
                          <a:spcPts val="0"/>
                        </a:spcBef>
                        <a:spcAft>
                          <a:spcPts val="0"/>
                        </a:spcAft>
                        <a:buNone/>
                      </a:pPr>
                      <a:r>
                        <a:rPr lang="en-AU" sz="1200" u="none" strike="noStrike" cap="none"/>
                        <a:t>Volume of liquid (L)</a:t>
                      </a:r>
                      <a:endParaRPr sz="10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0"/>
                  </a:ext>
                </a:extLst>
              </a:tr>
              <a:tr h="280025">
                <a:tc>
                  <a:txBody>
                    <a:bodyPr/>
                    <a:lstStyle/>
                    <a:p>
                      <a:pPr marL="0" marR="0" lvl="0" indent="0" algn="ctr" rtl="0">
                        <a:lnSpc>
                          <a:spcPct val="115000"/>
                        </a:lnSpc>
                        <a:spcBef>
                          <a:spcPts val="0"/>
                        </a:spcBef>
                        <a:spcAft>
                          <a:spcPts val="0"/>
                        </a:spcAft>
                        <a:buNone/>
                      </a:pPr>
                      <a:r>
                        <a:rPr lang="en-AU" sz="1200" u="none" strike="noStrike" cap="none"/>
                        <a:t>0.2</a:t>
                      </a:r>
                      <a:endParaRPr sz="100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None/>
                      </a:pPr>
                      <a:endParaRPr sz="10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1"/>
                  </a:ext>
                </a:extLst>
              </a:tr>
              <a:tr h="280025">
                <a:tc>
                  <a:txBody>
                    <a:bodyPr/>
                    <a:lstStyle/>
                    <a:p>
                      <a:pPr marL="0" marR="0" lvl="0" indent="0" algn="ctr" rtl="0">
                        <a:lnSpc>
                          <a:spcPct val="115000"/>
                        </a:lnSpc>
                        <a:spcBef>
                          <a:spcPts val="0"/>
                        </a:spcBef>
                        <a:spcAft>
                          <a:spcPts val="0"/>
                        </a:spcAft>
                        <a:buNone/>
                      </a:pPr>
                      <a:r>
                        <a:rPr lang="en-AU" sz="1200" u="none" strike="noStrike" cap="none"/>
                        <a:t>0.4</a:t>
                      </a:r>
                      <a:endParaRPr sz="100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None/>
                      </a:pPr>
                      <a:endParaRPr sz="10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2"/>
                  </a:ext>
                </a:extLst>
              </a:tr>
              <a:tr h="280025">
                <a:tc>
                  <a:txBody>
                    <a:bodyPr/>
                    <a:lstStyle/>
                    <a:p>
                      <a:pPr marL="0" marR="0" lvl="0" indent="0" algn="ctr" rtl="0">
                        <a:lnSpc>
                          <a:spcPct val="115000"/>
                        </a:lnSpc>
                        <a:spcBef>
                          <a:spcPts val="0"/>
                        </a:spcBef>
                        <a:spcAft>
                          <a:spcPts val="0"/>
                        </a:spcAft>
                        <a:buNone/>
                      </a:pPr>
                      <a:r>
                        <a:rPr lang="en-AU" sz="1200" u="none" strike="noStrike" cap="none"/>
                        <a:t>0.6</a:t>
                      </a:r>
                      <a:endParaRPr sz="100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None/>
                      </a:pPr>
                      <a:endParaRPr sz="10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3"/>
                  </a:ext>
                </a:extLst>
              </a:tr>
              <a:tr h="280025">
                <a:tc>
                  <a:txBody>
                    <a:bodyPr/>
                    <a:lstStyle/>
                    <a:p>
                      <a:pPr marL="0" marR="0" lvl="0" indent="0" algn="ctr" rtl="0">
                        <a:lnSpc>
                          <a:spcPct val="115000"/>
                        </a:lnSpc>
                        <a:spcBef>
                          <a:spcPts val="0"/>
                        </a:spcBef>
                        <a:spcAft>
                          <a:spcPts val="0"/>
                        </a:spcAft>
                        <a:buNone/>
                      </a:pPr>
                      <a:r>
                        <a:rPr lang="en-AU" sz="1200" u="none" strike="noStrike" cap="none"/>
                        <a:t>0.8</a:t>
                      </a:r>
                      <a:endParaRPr sz="100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None/>
                      </a:pPr>
                      <a:endParaRPr sz="10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4"/>
                  </a:ext>
                </a:extLst>
              </a:tr>
              <a:tr h="280025">
                <a:tc>
                  <a:txBody>
                    <a:bodyPr/>
                    <a:lstStyle/>
                    <a:p>
                      <a:pPr marL="0" marR="0" lvl="0" indent="0" algn="ctr" rtl="0">
                        <a:lnSpc>
                          <a:spcPct val="115000"/>
                        </a:lnSpc>
                        <a:spcBef>
                          <a:spcPts val="0"/>
                        </a:spcBef>
                        <a:spcAft>
                          <a:spcPts val="0"/>
                        </a:spcAft>
                        <a:buNone/>
                      </a:pPr>
                      <a:r>
                        <a:rPr lang="en-AU" sz="1200" u="none" strike="noStrike" cap="none"/>
                        <a:t>1.0</a:t>
                      </a:r>
                      <a:endParaRPr sz="100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None/>
                      </a:pPr>
                      <a:endParaRPr sz="10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5"/>
                  </a:ext>
                </a:extLst>
              </a:tr>
              <a:tr h="280025">
                <a:tc>
                  <a:txBody>
                    <a:bodyPr/>
                    <a:lstStyle/>
                    <a:p>
                      <a:pPr marL="0" marR="0" lvl="0" indent="0" algn="ctr" rtl="0">
                        <a:lnSpc>
                          <a:spcPct val="115000"/>
                        </a:lnSpc>
                        <a:spcBef>
                          <a:spcPts val="0"/>
                        </a:spcBef>
                        <a:spcAft>
                          <a:spcPts val="0"/>
                        </a:spcAft>
                        <a:buNone/>
                      </a:pPr>
                      <a:r>
                        <a:rPr lang="en-AU" sz="1200" u="none" strike="noStrike" cap="none"/>
                        <a:t>1.2</a:t>
                      </a:r>
                      <a:endParaRPr sz="100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None/>
                      </a:pPr>
                      <a:endParaRPr sz="10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6"/>
                  </a:ext>
                </a:extLst>
              </a:tr>
              <a:tr h="280025">
                <a:tc>
                  <a:txBody>
                    <a:bodyPr/>
                    <a:lstStyle/>
                    <a:p>
                      <a:pPr marL="0" marR="0" lvl="0" indent="0" algn="ctr" rtl="0">
                        <a:lnSpc>
                          <a:spcPct val="115000"/>
                        </a:lnSpc>
                        <a:spcBef>
                          <a:spcPts val="0"/>
                        </a:spcBef>
                        <a:spcAft>
                          <a:spcPts val="0"/>
                        </a:spcAft>
                        <a:buNone/>
                      </a:pPr>
                      <a:r>
                        <a:rPr lang="en-AU" sz="1200" u="none" strike="noStrike" cap="none"/>
                        <a:t>1.4</a:t>
                      </a:r>
                      <a:endParaRPr sz="100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None/>
                      </a:pPr>
                      <a:endParaRPr sz="10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7"/>
                  </a:ext>
                </a:extLst>
              </a:tr>
            </a:tbl>
          </a:graphicData>
        </a:graphic>
      </p:graphicFrame>
      <p:sp>
        <p:nvSpPr>
          <p:cNvPr id="443" name="Google Shape;443;p58"/>
          <p:cNvSpPr txBox="1"/>
          <p:nvPr/>
        </p:nvSpPr>
        <p:spPr>
          <a:xfrm>
            <a:off x="23624" y="4581128"/>
            <a:ext cx="9106860" cy="230832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Font typeface="Arial" panose="020B0604020202020204" pitchFamily="34" charset="0"/>
              <a:buChar char="•"/>
            </a:pPr>
            <a:r>
              <a:rPr lang="en-AU" sz="2400" dirty="0">
                <a:solidFill>
                  <a:schemeClr val="dk1"/>
                </a:solidFill>
                <a:latin typeface="Calibri"/>
                <a:ea typeface="Calibri"/>
                <a:cs typeface="Calibri"/>
                <a:sym typeface="Calibri"/>
              </a:rPr>
              <a:t>To calculate the volume of fuel  you have the length and the height all you need is the base. In this case @0.2 = one seventh of the base of 2.1 meters. Or you can calculate by working out the change in base for each 1 or 10 mm of height by converting the height into millimetres or centimetre's and dividing that into the full base width to find the rate of change for the base per mill or cant of height change</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9"/>
          <p:cNvSpPr/>
          <p:nvPr/>
        </p:nvSpPr>
        <p:spPr>
          <a:xfrm>
            <a:off x="0" y="116632"/>
            <a:ext cx="9036496"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800" b="1" cap="none">
                <a:solidFill>
                  <a:schemeClr val="dk1"/>
                </a:solidFill>
                <a:latin typeface="Calibri"/>
                <a:ea typeface="Calibri"/>
                <a:cs typeface="Calibri"/>
                <a:sym typeface="Calibri"/>
              </a:rPr>
              <a:t>TRAPEZOIDAL TANKS:</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AU" sz="2800">
                <a:solidFill>
                  <a:schemeClr val="dk1"/>
                </a:solidFill>
                <a:latin typeface="Calibri"/>
                <a:ea typeface="Calibri"/>
                <a:cs typeface="Calibri"/>
                <a:sym typeface="Calibri"/>
              </a:rPr>
              <a:t>The volume of a trapezoidal shaped tank is calculated using the following formula:</a:t>
            </a:r>
            <a:endParaRPr sz="2800">
              <a:solidFill>
                <a:schemeClr val="dk1"/>
              </a:solidFill>
              <a:latin typeface="Calibri"/>
              <a:ea typeface="Calibri"/>
              <a:cs typeface="Calibri"/>
              <a:sym typeface="Calibri"/>
            </a:endParaRPr>
          </a:p>
        </p:txBody>
      </p:sp>
      <p:pic>
        <p:nvPicPr>
          <p:cNvPr id="449" name="Google Shape;449;p59"/>
          <p:cNvPicPr preferRelativeResize="0"/>
          <p:nvPr/>
        </p:nvPicPr>
        <p:blipFill rotWithShape="1">
          <a:blip r:embed="rId3">
            <a:alphaModFix/>
          </a:blip>
          <a:srcRect l="12945" r="12413" b="27803"/>
          <a:stretch/>
        </p:blipFill>
        <p:spPr>
          <a:xfrm>
            <a:off x="323527" y="1628800"/>
            <a:ext cx="7781707" cy="1368152"/>
          </a:xfrm>
          <a:prstGeom prst="rect">
            <a:avLst/>
          </a:prstGeom>
          <a:noFill/>
          <a:ln>
            <a:noFill/>
          </a:ln>
        </p:spPr>
      </p:pic>
      <p:pic>
        <p:nvPicPr>
          <p:cNvPr id="450" name="Google Shape;450;p59"/>
          <p:cNvPicPr preferRelativeResize="0"/>
          <p:nvPr/>
        </p:nvPicPr>
        <p:blipFill rotWithShape="1">
          <a:blip r:embed="rId4">
            <a:alphaModFix/>
          </a:blip>
          <a:srcRect/>
          <a:stretch/>
        </p:blipFill>
        <p:spPr>
          <a:xfrm>
            <a:off x="1403648" y="3140968"/>
            <a:ext cx="5832648" cy="345638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60"/>
          <p:cNvPicPr preferRelativeResize="0"/>
          <p:nvPr/>
        </p:nvPicPr>
        <p:blipFill rotWithShape="1">
          <a:blip r:embed="rId3">
            <a:alphaModFix/>
          </a:blip>
          <a:srcRect l="14655" r="5056"/>
          <a:stretch/>
        </p:blipFill>
        <p:spPr>
          <a:xfrm>
            <a:off x="0" y="764704"/>
            <a:ext cx="9003364" cy="5688632"/>
          </a:xfrm>
          <a:prstGeom prst="rect">
            <a:avLst/>
          </a:prstGeom>
          <a:noFill/>
          <a:ln>
            <a:noFill/>
          </a:ln>
        </p:spPr>
      </p:pic>
      <p:sp>
        <p:nvSpPr>
          <p:cNvPr id="456" name="Google Shape;456;p60"/>
          <p:cNvSpPr txBox="1"/>
          <p:nvPr/>
        </p:nvSpPr>
        <p:spPr>
          <a:xfrm>
            <a:off x="467544" y="188814"/>
            <a:ext cx="3816424"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800" b="1" cap="none">
                <a:solidFill>
                  <a:schemeClr val="dk1"/>
                </a:solidFill>
                <a:latin typeface="Calibri"/>
                <a:ea typeface="Calibri"/>
                <a:cs typeface="Calibri"/>
                <a:sym typeface="Calibri"/>
              </a:rPr>
              <a:t>TRAPEZOIDAL TANKS:</a:t>
            </a:r>
            <a:endParaRPr sz="28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p61"/>
          <p:cNvPicPr preferRelativeResize="0"/>
          <p:nvPr/>
        </p:nvPicPr>
        <p:blipFill rotWithShape="1">
          <a:blip r:embed="rId3">
            <a:alphaModFix/>
          </a:blip>
          <a:srcRect/>
          <a:stretch/>
        </p:blipFill>
        <p:spPr>
          <a:xfrm>
            <a:off x="467544" y="2681734"/>
            <a:ext cx="6264696" cy="3843610"/>
          </a:xfrm>
          <a:prstGeom prst="rect">
            <a:avLst/>
          </a:prstGeom>
          <a:noFill/>
          <a:ln>
            <a:noFill/>
          </a:ln>
        </p:spPr>
      </p:pic>
      <p:sp>
        <p:nvSpPr>
          <p:cNvPr id="462" name="Google Shape;462;p61"/>
          <p:cNvSpPr/>
          <p:nvPr/>
        </p:nvSpPr>
        <p:spPr>
          <a:xfrm>
            <a:off x="-22096" y="4078"/>
            <a:ext cx="9144000" cy="2677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800" b="1" dirty="0">
                <a:solidFill>
                  <a:schemeClr val="dk1"/>
                </a:solidFill>
                <a:latin typeface="Calibri"/>
                <a:ea typeface="Calibri"/>
                <a:cs typeface="Calibri"/>
                <a:sym typeface="Calibri"/>
              </a:rPr>
              <a:t>                                    TAPERED TANKS</a:t>
            </a:r>
            <a:endParaRPr sz="2800" dirty="0">
              <a:solidFill>
                <a:schemeClr val="dk1"/>
              </a:solidFill>
              <a:latin typeface="Calibri"/>
              <a:ea typeface="Calibri"/>
              <a:cs typeface="Calibri"/>
              <a:sym typeface="Calibri"/>
            </a:endParaRPr>
          </a:p>
          <a:p>
            <a:pPr marL="457200" marR="0" lvl="0" indent="-457200" algn="l" rtl="0">
              <a:spcBef>
                <a:spcPts val="0"/>
              </a:spcBef>
              <a:spcAft>
                <a:spcPts val="0"/>
              </a:spcAft>
              <a:buFont typeface="Arial" panose="020B0604020202020204" pitchFamily="34" charset="0"/>
              <a:buChar char="•"/>
            </a:pPr>
            <a:r>
              <a:rPr lang="en-AU" sz="2800" dirty="0">
                <a:solidFill>
                  <a:schemeClr val="dk1"/>
                </a:solidFill>
                <a:latin typeface="Calibri"/>
                <a:ea typeface="Calibri"/>
                <a:cs typeface="Calibri"/>
                <a:sym typeface="Calibri"/>
              </a:rPr>
              <a:t>Some tanks are tapered and require an additional process when calculating the volume:</a:t>
            </a:r>
            <a:endParaRPr sz="2800" dirty="0">
              <a:solidFill>
                <a:schemeClr val="dk1"/>
              </a:solidFill>
              <a:latin typeface="Calibri"/>
              <a:ea typeface="Calibri"/>
              <a:cs typeface="Calibri"/>
              <a:sym typeface="Calibri"/>
            </a:endParaRPr>
          </a:p>
          <a:p>
            <a:pPr marL="457200" marR="0" lvl="0" indent="-457200" algn="l" rtl="0">
              <a:spcBef>
                <a:spcPts val="0"/>
              </a:spcBef>
              <a:spcAft>
                <a:spcPts val="0"/>
              </a:spcAft>
              <a:buFont typeface="Arial" panose="020B0604020202020204" pitchFamily="34" charset="0"/>
              <a:buChar char="•"/>
            </a:pPr>
            <a:r>
              <a:rPr lang="en-AU" sz="2800" dirty="0">
                <a:solidFill>
                  <a:schemeClr val="dk1"/>
                </a:solidFill>
                <a:latin typeface="Calibri"/>
                <a:ea typeface="Calibri"/>
                <a:cs typeface="Calibri"/>
                <a:sym typeface="Calibri"/>
              </a:rPr>
              <a:t>Where two ends are the same shape (but have different areas due to the tank becoming narrower over its length) calculate the volume in the following </a:t>
            </a:r>
            <a:endParaRPr sz="2800" dirty="0">
              <a:solidFill>
                <a:schemeClr val="dk1"/>
              </a:solidFill>
              <a:latin typeface="Calibri"/>
              <a:ea typeface="Calibri"/>
              <a:cs typeface="Calibri"/>
              <a:sym typeface="Calibri"/>
            </a:endParaRPr>
          </a:p>
        </p:txBody>
      </p:sp>
      <p:pic>
        <p:nvPicPr>
          <p:cNvPr id="463" name="Google Shape;463;p61"/>
          <p:cNvPicPr preferRelativeResize="0"/>
          <p:nvPr/>
        </p:nvPicPr>
        <p:blipFill rotWithShape="1">
          <a:blip r:embed="rId4">
            <a:alphaModFix/>
          </a:blip>
          <a:srcRect t="2873" r="52919"/>
          <a:stretch/>
        </p:blipFill>
        <p:spPr>
          <a:xfrm>
            <a:off x="3014962" y="5048453"/>
            <a:ext cx="6011662" cy="137095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2"/>
          <p:cNvSpPr/>
          <p:nvPr/>
        </p:nvSpPr>
        <p:spPr>
          <a:xfrm>
            <a:off x="12576" y="188640"/>
            <a:ext cx="8964488" cy="18158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3200" b="1" dirty="0">
                <a:solidFill>
                  <a:srgbClr val="000000"/>
                </a:solidFill>
                <a:latin typeface="Calibri"/>
                <a:ea typeface="Calibri"/>
                <a:cs typeface="Calibri"/>
                <a:sym typeface="Calibri"/>
              </a:rPr>
              <a:t>                   Ullages or Sounding of Fuel </a:t>
            </a:r>
            <a:endParaRPr dirty="0"/>
          </a:p>
          <a:p>
            <a:pPr marL="0" marR="0" lvl="0" indent="0" algn="l" rtl="0">
              <a:spcBef>
                <a:spcPts val="0"/>
              </a:spcBef>
              <a:spcAft>
                <a:spcPts val="0"/>
              </a:spcAft>
              <a:buNone/>
            </a:pPr>
            <a:endParaRPr sz="3200" dirty="0">
              <a:solidFill>
                <a:srgbClr val="000000"/>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AU" sz="2400" dirty="0">
                <a:solidFill>
                  <a:srgbClr val="FF0000"/>
                </a:solidFill>
                <a:latin typeface="Calibri"/>
                <a:ea typeface="Calibri"/>
                <a:cs typeface="Calibri"/>
                <a:sym typeface="Calibri"/>
              </a:rPr>
              <a:t>Ullage or sounding of fuel </a:t>
            </a:r>
            <a:r>
              <a:rPr lang="en-AU" sz="2400" dirty="0">
                <a:solidFill>
                  <a:srgbClr val="000000"/>
                </a:solidFill>
                <a:latin typeface="Calibri"/>
                <a:ea typeface="Calibri"/>
                <a:cs typeface="Calibri"/>
                <a:sym typeface="Calibri"/>
              </a:rPr>
              <a:t>are the amount by which the fuel falls short of filling the tank</a:t>
            </a:r>
            <a:r>
              <a:rPr lang="en-AU" sz="1800" dirty="0">
                <a:solidFill>
                  <a:srgbClr val="000000"/>
                </a:solidFill>
                <a:latin typeface="Calibri"/>
                <a:ea typeface="Calibri"/>
                <a:cs typeface="Calibri"/>
                <a:sym typeface="Calibri"/>
              </a:rPr>
              <a:t>.</a:t>
            </a:r>
            <a:endParaRPr sz="1800" dirty="0">
              <a:solidFill>
                <a:srgbClr val="000000"/>
              </a:solidFill>
              <a:latin typeface="Calibri"/>
              <a:ea typeface="Calibri"/>
              <a:cs typeface="Calibri"/>
              <a:sym typeface="Calibri"/>
            </a:endParaRPr>
          </a:p>
        </p:txBody>
      </p:sp>
      <p:pic>
        <p:nvPicPr>
          <p:cNvPr id="469" name="Google Shape;469;p62"/>
          <p:cNvPicPr preferRelativeResize="0"/>
          <p:nvPr/>
        </p:nvPicPr>
        <p:blipFill rotWithShape="1">
          <a:blip r:embed="rId3">
            <a:alphaModFix/>
          </a:blip>
          <a:srcRect/>
          <a:stretch/>
        </p:blipFill>
        <p:spPr>
          <a:xfrm>
            <a:off x="1614500" y="2132856"/>
            <a:ext cx="5760640" cy="266429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3"/>
          <p:cNvSpPr txBox="1"/>
          <p:nvPr/>
        </p:nvSpPr>
        <p:spPr>
          <a:xfrm>
            <a:off x="1547664" y="260648"/>
            <a:ext cx="5328592"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AU" sz="3600">
                <a:solidFill>
                  <a:schemeClr val="dk1"/>
                </a:solidFill>
                <a:latin typeface="Calibri"/>
                <a:ea typeface="Calibri"/>
                <a:cs typeface="Calibri"/>
                <a:sym typeface="Calibri"/>
              </a:rPr>
              <a:t>Fuel Calculations</a:t>
            </a:r>
            <a:endParaRPr/>
          </a:p>
        </p:txBody>
      </p:sp>
      <p:sp>
        <p:nvSpPr>
          <p:cNvPr id="475" name="Google Shape;475;p63"/>
          <p:cNvSpPr txBox="1"/>
          <p:nvPr/>
        </p:nvSpPr>
        <p:spPr>
          <a:xfrm>
            <a:off x="683568" y="1268760"/>
            <a:ext cx="8064896" cy="4832092"/>
          </a:xfrm>
          <a:prstGeom prst="rect">
            <a:avLst/>
          </a:prstGeom>
          <a:noFill/>
          <a:ln>
            <a:noFill/>
          </a:ln>
        </p:spPr>
        <p:txBody>
          <a:bodyPr spcFirstLastPara="1" wrap="square" lIns="91425" tIns="45700" rIns="91425" bIns="45700" anchor="t" anchorCtr="0">
            <a:noAutofit/>
          </a:bodyPr>
          <a:lstStyle/>
          <a:p>
            <a:pPr marL="514350" marR="0" lvl="0" indent="-514350" algn="l" rtl="0">
              <a:spcBef>
                <a:spcPts val="0"/>
              </a:spcBef>
              <a:spcAft>
                <a:spcPts val="0"/>
              </a:spcAft>
              <a:buFont typeface="+mj-lt"/>
              <a:buAutoNum type="arabicPeriod"/>
            </a:pPr>
            <a:r>
              <a:rPr lang="en-AU" sz="2800" dirty="0">
                <a:solidFill>
                  <a:schemeClr val="dk1"/>
                </a:solidFill>
                <a:latin typeface="Calibri"/>
                <a:ea typeface="Calibri"/>
                <a:cs typeface="Calibri"/>
                <a:sym typeface="Calibri"/>
              </a:rPr>
              <a:t>What is the volume of a circular tank of 1.3 meters diameter and a height of 1.3 meters?</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R="0" lvl="0" algn="l" rtl="0">
              <a:spcBef>
                <a:spcPts val="0"/>
              </a:spcBef>
              <a:spcAft>
                <a:spcPts val="0"/>
              </a:spcAft>
            </a:pPr>
            <a:r>
              <a:rPr lang="en-AU" sz="2800" dirty="0">
                <a:solidFill>
                  <a:schemeClr val="dk1"/>
                </a:solidFill>
                <a:latin typeface="Calibri"/>
                <a:ea typeface="Calibri"/>
                <a:cs typeface="Calibri"/>
                <a:sym typeface="Calibri"/>
              </a:rPr>
              <a:t>2.    What is the volume of a tank 1.8 meters by 1.5    meters by 2.35 meters?</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AU" sz="2800" dirty="0">
                <a:solidFill>
                  <a:schemeClr val="dk1"/>
                </a:solidFill>
                <a:latin typeface="Calibri"/>
                <a:ea typeface="Calibri"/>
                <a:cs typeface="Calibri"/>
                <a:sym typeface="Calibri"/>
              </a:rPr>
              <a:t>3.    What is the volume of a triangular tank 1.5 meters   base by 1.8 meters high  by 2.55 meters long?</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AU" sz="2800" dirty="0">
                <a:solidFill>
                  <a:schemeClr val="dk1"/>
                </a:solidFill>
                <a:latin typeface="Calibri"/>
                <a:ea typeface="Calibri"/>
                <a:cs typeface="Calibri"/>
                <a:sym typeface="Calibri"/>
              </a:rPr>
              <a:t>4.     What is the mass of fuel in each tank filled to 95% with fuel of SG .85?</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395288" y="188913"/>
            <a:ext cx="8424862" cy="1008062"/>
          </a:xfrm>
          <a:prstGeom prst="rect">
            <a:avLst/>
          </a:prstGeom>
          <a:solidFill>
            <a:schemeClr val="accent5"/>
          </a:solidFill>
          <a:ln w="9525" cap="flat" cmpd="sng">
            <a:solidFill>
              <a:srgbClr val="0099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8000"/>
              </a:buClr>
              <a:buSzPts val="4400"/>
              <a:buFont typeface="Verdana"/>
              <a:buNone/>
            </a:pPr>
            <a:r>
              <a:rPr lang="en-AU">
                <a:solidFill>
                  <a:srgbClr val="008000"/>
                </a:solidFill>
                <a:latin typeface="Verdana"/>
                <a:ea typeface="Verdana"/>
                <a:cs typeface="Verdana"/>
                <a:sym typeface="Verdana"/>
              </a:rPr>
              <a:t>REFUELLING PREPERATION</a:t>
            </a:r>
            <a:endParaRPr/>
          </a:p>
        </p:txBody>
      </p:sp>
      <p:sp>
        <p:nvSpPr>
          <p:cNvPr id="129" name="Google Shape;129;p19"/>
          <p:cNvSpPr txBox="1">
            <a:spLocks noGrp="1"/>
          </p:cNvSpPr>
          <p:nvPr>
            <p:ph type="body" idx="1"/>
          </p:nvPr>
        </p:nvSpPr>
        <p:spPr>
          <a:xfrm>
            <a:off x="251520" y="1268760"/>
            <a:ext cx="6625530" cy="520506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66"/>
              </a:buClr>
              <a:buSzPts val="2400"/>
              <a:buChar char="•"/>
            </a:pPr>
            <a:r>
              <a:rPr lang="en-AU" sz="2400" dirty="0">
                <a:solidFill>
                  <a:srgbClr val="990033"/>
                </a:solidFill>
                <a:latin typeface="Verdana"/>
                <a:ea typeface="Verdana"/>
                <a:cs typeface="Verdana"/>
                <a:sym typeface="Verdana"/>
              </a:rPr>
              <a:t>Secure vessel properly alongside</a:t>
            </a:r>
            <a:endParaRPr dirty="0"/>
          </a:p>
          <a:p>
            <a:pPr marL="342900" lvl="0" indent="-342900" algn="l" rtl="0">
              <a:lnSpc>
                <a:spcPct val="90000"/>
              </a:lnSpc>
              <a:spcBef>
                <a:spcPts val="480"/>
              </a:spcBef>
              <a:spcAft>
                <a:spcPts val="0"/>
              </a:spcAft>
              <a:buClr>
                <a:srgbClr val="000066"/>
              </a:buClr>
              <a:buSzPts val="2400"/>
              <a:buChar char="•"/>
            </a:pPr>
            <a:r>
              <a:rPr lang="en-AU" sz="2400" dirty="0">
                <a:solidFill>
                  <a:srgbClr val="990033"/>
                </a:solidFill>
                <a:latin typeface="Verdana"/>
                <a:ea typeface="Verdana"/>
                <a:cs typeface="Verdana"/>
                <a:sym typeface="Verdana"/>
              </a:rPr>
              <a:t>Hoist Bravo flag</a:t>
            </a:r>
            <a:endParaRPr dirty="0"/>
          </a:p>
          <a:p>
            <a:pPr marL="342900" lvl="0" indent="-342900" algn="l" rtl="0">
              <a:lnSpc>
                <a:spcPct val="90000"/>
              </a:lnSpc>
              <a:spcBef>
                <a:spcPts val="480"/>
              </a:spcBef>
              <a:spcAft>
                <a:spcPts val="0"/>
              </a:spcAft>
              <a:buClr>
                <a:srgbClr val="000066"/>
              </a:buClr>
              <a:buSzPts val="2400"/>
              <a:buChar char="•"/>
            </a:pPr>
            <a:r>
              <a:rPr lang="en-AU" sz="2400" dirty="0">
                <a:solidFill>
                  <a:srgbClr val="990033"/>
                </a:solidFill>
                <a:latin typeface="Verdana"/>
                <a:ea typeface="Verdana"/>
                <a:cs typeface="Verdana"/>
                <a:sym typeface="Verdana"/>
              </a:rPr>
              <a:t>Motors off vents closed, intake fans off</a:t>
            </a:r>
            <a:endParaRPr dirty="0"/>
          </a:p>
          <a:p>
            <a:pPr marL="342900" lvl="0" indent="-342900" algn="l" rtl="0">
              <a:lnSpc>
                <a:spcPct val="90000"/>
              </a:lnSpc>
              <a:spcBef>
                <a:spcPts val="480"/>
              </a:spcBef>
              <a:spcAft>
                <a:spcPts val="0"/>
              </a:spcAft>
              <a:buClr>
                <a:srgbClr val="000066"/>
              </a:buClr>
              <a:buSzPts val="2400"/>
              <a:buChar char="•"/>
            </a:pPr>
            <a:r>
              <a:rPr lang="en-AU" sz="2400" dirty="0">
                <a:solidFill>
                  <a:srgbClr val="990033"/>
                </a:solidFill>
                <a:latin typeface="Verdana"/>
                <a:ea typeface="Verdana"/>
                <a:cs typeface="Verdana"/>
                <a:sym typeface="Verdana"/>
              </a:rPr>
              <a:t>Gas off no naked lights no hot work</a:t>
            </a:r>
            <a:endParaRPr dirty="0"/>
          </a:p>
          <a:p>
            <a:pPr marL="342900" lvl="0" indent="-342900" algn="l" rtl="0">
              <a:lnSpc>
                <a:spcPct val="90000"/>
              </a:lnSpc>
              <a:spcBef>
                <a:spcPts val="480"/>
              </a:spcBef>
              <a:spcAft>
                <a:spcPts val="0"/>
              </a:spcAft>
              <a:buClr>
                <a:srgbClr val="000066"/>
              </a:buClr>
              <a:buSzPts val="2400"/>
              <a:buChar char="•"/>
            </a:pPr>
            <a:r>
              <a:rPr lang="en-AU" sz="2400" dirty="0">
                <a:solidFill>
                  <a:srgbClr val="990033"/>
                </a:solidFill>
                <a:latin typeface="Verdana"/>
                <a:ea typeface="Verdana"/>
                <a:cs typeface="Verdana"/>
                <a:sym typeface="Verdana"/>
              </a:rPr>
              <a:t>No smoking signs out</a:t>
            </a:r>
            <a:endParaRPr dirty="0"/>
          </a:p>
          <a:p>
            <a:pPr marL="342900" lvl="0" indent="-342900" algn="l" rtl="0">
              <a:lnSpc>
                <a:spcPct val="90000"/>
              </a:lnSpc>
              <a:spcBef>
                <a:spcPts val="480"/>
              </a:spcBef>
              <a:spcAft>
                <a:spcPts val="0"/>
              </a:spcAft>
              <a:buClr>
                <a:srgbClr val="000066"/>
              </a:buClr>
              <a:buSzPts val="2400"/>
              <a:buChar char="•"/>
            </a:pPr>
            <a:r>
              <a:rPr lang="en-AU" sz="2400" dirty="0">
                <a:solidFill>
                  <a:srgbClr val="990033"/>
                </a:solidFill>
                <a:latin typeface="Verdana"/>
                <a:ea typeface="Verdana"/>
                <a:cs typeface="Verdana"/>
                <a:sym typeface="Verdana"/>
              </a:rPr>
              <a:t>Have fire extinguishers ready on deck</a:t>
            </a:r>
            <a:endParaRPr dirty="0"/>
          </a:p>
          <a:p>
            <a:pPr marL="342900" lvl="0" indent="-342900" algn="l" rtl="0">
              <a:lnSpc>
                <a:spcPct val="90000"/>
              </a:lnSpc>
              <a:spcBef>
                <a:spcPts val="480"/>
              </a:spcBef>
              <a:spcAft>
                <a:spcPts val="0"/>
              </a:spcAft>
              <a:buClr>
                <a:srgbClr val="000066"/>
              </a:buClr>
              <a:buSzPts val="2400"/>
              <a:buChar char="•"/>
            </a:pPr>
            <a:r>
              <a:rPr lang="en-AU" sz="2400" dirty="0">
                <a:solidFill>
                  <a:srgbClr val="990033"/>
                </a:solidFill>
                <a:latin typeface="Verdana"/>
                <a:ea typeface="Verdana"/>
                <a:cs typeface="Verdana"/>
                <a:sym typeface="Verdana"/>
              </a:rPr>
              <a:t>Portable tanks out of vessel to fill</a:t>
            </a:r>
            <a:endParaRPr dirty="0"/>
          </a:p>
          <a:p>
            <a:pPr marL="342900" lvl="0" indent="-342900" algn="l" rtl="0">
              <a:lnSpc>
                <a:spcPct val="90000"/>
              </a:lnSpc>
              <a:spcBef>
                <a:spcPts val="480"/>
              </a:spcBef>
              <a:spcAft>
                <a:spcPts val="0"/>
              </a:spcAft>
              <a:buClr>
                <a:srgbClr val="000066"/>
              </a:buClr>
              <a:buSzPts val="2400"/>
              <a:buChar char="•"/>
            </a:pPr>
            <a:r>
              <a:rPr lang="en-AU" sz="2400" dirty="0">
                <a:solidFill>
                  <a:srgbClr val="990033"/>
                </a:solidFill>
                <a:latin typeface="Verdana"/>
                <a:ea typeface="Verdana"/>
                <a:cs typeface="Verdana"/>
                <a:sym typeface="Verdana"/>
              </a:rPr>
              <a:t>Block deck scuppers and put containers under tank vents</a:t>
            </a:r>
            <a:endParaRPr dirty="0"/>
          </a:p>
          <a:p>
            <a:pPr marL="342900" lvl="0" indent="-342900" algn="l" rtl="0">
              <a:lnSpc>
                <a:spcPct val="90000"/>
              </a:lnSpc>
              <a:spcBef>
                <a:spcPts val="480"/>
              </a:spcBef>
              <a:spcAft>
                <a:spcPts val="0"/>
              </a:spcAft>
              <a:buClr>
                <a:srgbClr val="000066"/>
              </a:buClr>
              <a:buSzPts val="2400"/>
              <a:buChar char="•"/>
            </a:pPr>
            <a:r>
              <a:rPr lang="en-AU" sz="2400" dirty="0">
                <a:solidFill>
                  <a:srgbClr val="990033"/>
                </a:solidFill>
                <a:latin typeface="Verdana"/>
                <a:ea typeface="Verdana"/>
                <a:cs typeface="Verdana"/>
                <a:sym typeface="Verdana"/>
              </a:rPr>
              <a:t>Have spill kit close at hand</a:t>
            </a:r>
            <a:endParaRPr dirty="0"/>
          </a:p>
          <a:p>
            <a:pPr marL="342900" lvl="0" indent="-342900" algn="l" rtl="0">
              <a:lnSpc>
                <a:spcPct val="90000"/>
              </a:lnSpc>
              <a:spcBef>
                <a:spcPts val="480"/>
              </a:spcBef>
              <a:spcAft>
                <a:spcPts val="0"/>
              </a:spcAft>
              <a:buClr>
                <a:srgbClr val="000066"/>
              </a:buClr>
              <a:buSzPts val="2400"/>
              <a:buChar char="•"/>
            </a:pPr>
            <a:r>
              <a:rPr lang="en-AU" sz="2400" dirty="0">
                <a:solidFill>
                  <a:srgbClr val="990033"/>
                </a:solidFill>
                <a:latin typeface="Verdana"/>
                <a:ea typeface="Verdana"/>
                <a:cs typeface="Verdana"/>
                <a:sym typeface="Verdana"/>
              </a:rPr>
              <a:t>Provide earth connection</a:t>
            </a:r>
            <a:endParaRPr dirty="0"/>
          </a:p>
          <a:p>
            <a:pPr marL="342900" lvl="0" indent="-342900" algn="l" rtl="0">
              <a:lnSpc>
                <a:spcPct val="90000"/>
              </a:lnSpc>
              <a:spcBef>
                <a:spcPts val="480"/>
              </a:spcBef>
              <a:spcAft>
                <a:spcPts val="0"/>
              </a:spcAft>
              <a:buClr>
                <a:srgbClr val="000066"/>
              </a:buClr>
              <a:buSzPts val="2400"/>
              <a:buChar char="•"/>
            </a:pPr>
            <a:r>
              <a:rPr lang="en-AU" sz="2400" dirty="0">
                <a:solidFill>
                  <a:srgbClr val="990033"/>
                </a:solidFill>
                <a:latin typeface="Verdana"/>
                <a:ea typeface="Verdana"/>
                <a:cs typeface="Verdana"/>
                <a:sym typeface="Verdana"/>
              </a:rPr>
              <a:t>Sound tanks and record ullage </a:t>
            </a:r>
            <a:endParaRPr dirty="0"/>
          </a:p>
        </p:txBody>
      </p:sp>
      <p:pic>
        <p:nvPicPr>
          <p:cNvPr id="130" name="Google Shape;130;p19" descr="Refuelling"/>
          <p:cNvPicPr preferRelativeResize="0"/>
          <p:nvPr/>
        </p:nvPicPr>
        <p:blipFill rotWithShape="1">
          <a:blip r:embed="rId3">
            <a:alphaModFix/>
          </a:blip>
          <a:srcRect/>
          <a:stretch/>
        </p:blipFill>
        <p:spPr>
          <a:xfrm>
            <a:off x="6804247" y="1700808"/>
            <a:ext cx="2306223" cy="2304255"/>
          </a:xfrm>
          <a:prstGeom prst="rect">
            <a:avLst/>
          </a:prstGeom>
          <a:noFill/>
          <a:ln w="9525" cap="flat" cmpd="sng">
            <a:solidFill>
              <a:srgbClr val="000099"/>
            </a:solidFill>
            <a:prstDash val="solid"/>
            <a:miter lim="800000"/>
            <a:headEnd type="none" w="sm" len="sm"/>
            <a:tailEnd type="none" w="sm" len="sm"/>
          </a:ln>
        </p:spPr>
      </p:pic>
      <p:pic>
        <p:nvPicPr>
          <p:cNvPr id="131" name="Google Shape;131;p19" descr="Flag Bravo"/>
          <p:cNvPicPr preferRelativeResize="0">
            <a:picLocks noGrp="1"/>
          </p:cNvPicPr>
          <p:nvPr>
            <p:ph type="body" idx="2"/>
          </p:nvPr>
        </p:nvPicPr>
        <p:blipFill rotWithShape="1">
          <a:blip r:embed="rId4">
            <a:alphaModFix/>
          </a:blip>
          <a:srcRect/>
          <a:stretch/>
        </p:blipFill>
        <p:spPr>
          <a:xfrm>
            <a:off x="7697503" y="1700808"/>
            <a:ext cx="592513" cy="571500"/>
          </a:xfrm>
          <a:prstGeom prst="rect">
            <a:avLst/>
          </a:prstGeom>
          <a:noFill/>
          <a:ln>
            <a:noFill/>
          </a:ln>
        </p:spPr>
      </p:pic>
      <p:pic>
        <p:nvPicPr>
          <p:cNvPr id="132" name="Google Shape;132;p19" descr="No smoking 1"/>
          <p:cNvPicPr preferRelativeResize="0"/>
          <p:nvPr/>
        </p:nvPicPr>
        <p:blipFill rotWithShape="1">
          <a:blip r:embed="rId5">
            <a:alphaModFix/>
          </a:blip>
          <a:srcRect/>
          <a:stretch/>
        </p:blipFill>
        <p:spPr>
          <a:xfrm>
            <a:off x="8532018" y="3429000"/>
            <a:ext cx="576263" cy="574675"/>
          </a:xfrm>
          <a:prstGeom prst="rect">
            <a:avLst/>
          </a:prstGeom>
          <a:noFill/>
          <a:ln>
            <a:noFill/>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29">
                                            <p:txEl>
                                              <p:pRg st="0" end="0"/>
                                            </p:txEl>
                                          </p:spTgt>
                                        </p:tgtEl>
                                        <p:attrNameLst>
                                          <p:attrName>style.visibility</p:attrName>
                                        </p:attrNameLst>
                                      </p:cBhvr>
                                      <p:to>
                                        <p:strVal val="visible"/>
                                      </p:to>
                                    </p:set>
                                    <p:animEffect transition="in" filter="fade">
                                      <p:cBhvr>
                                        <p:cTn id="7" dur="500"/>
                                        <p:tgtEl>
                                          <p:spTgt spid="129">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129">
                                            <p:txEl>
                                              <p:pRg st="1" end="1"/>
                                            </p:txEl>
                                          </p:spTgt>
                                        </p:tgtEl>
                                        <p:attrNameLst>
                                          <p:attrName>style.visibility</p:attrName>
                                        </p:attrNameLst>
                                      </p:cBhvr>
                                      <p:to>
                                        <p:strVal val="visible"/>
                                      </p:to>
                                    </p:set>
                                    <p:animEffect transition="in" filter="fade">
                                      <p:cBhvr>
                                        <p:cTn id="10" dur="500"/>
                                        <p:tgtEl>
                                          <p:spTgt spid="129">
                                            <p:txEl>
                                              <p:pRg st="1" end="1"/>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129">
                                            <p:txEl>
                                              <p:pRg st="2" end="2"/>
                                            </p:txEl>
                                          </p:spTgt>
                                        </p:tgtEl>
                                        <p:attrNameLst>
                                          <p:attrName>style.visibility</p:attrName>
                                        </p:attrNameLst>
                                      </p:cBhvr>
                                      <p:to>
                                        <p:strVal val="visible"/>
                                      </p:to>
                                    </p:set>
                                    <p:animEffect transition="in" filter="fade">
                                      <p:cBhvr>
                                        <p:cTn id="13" dur="500"/>
                                        <p:tgtEl>
                                          <p:spTgt spid="129">
                                            <p:txEl>
                                              <p:pRg st="2" end="2"/>
                                            </p:txEl>
                                          </p:spTgt>
                                        </p:tgtEl>
                                      </p:cBhvr>
                                    </p:animEffect>
                                  </p:childTnLst>
                                </p:cTn>
                              </p:par>
                              <p:par>
                                <p:cTn id="14" presetID="10" presetClass="entr" presetSubtype="0" fill="hold" nodeType="withEffect">
                                  <p:stCondLst>
                                    <p:cond delay="1000"/>
                                  </p:stCondLst>
                                  <p:childTnLst>
                                    <p:set>
                                      <p:cBhvr>
                                        <p:cTn id="15" dur="1" fill="hold">
                                          <p:stCondLst>
                                            <p:cond delay="0"/>
                                          </p:stCondLst>
                                        </p:cTn>
                                        <p:tgtEl>
                                          <p:spTgt spid="129">
                                            <p:txEl>
                                              <p:pRg st="3" end="3"/>
                                            </p:txEl>
                                          </p:spTgt>
                                        </p:tgtEl>
                                        <p:attrNameLst>
                                          <p:attrName>style.visibility</p:attrName>
                                        </p:attrNameLst>
                                      </p:cBhvr>
                                      <p:to>
                                        <p:strVal val="visible"/>
                                      </p:to>
                                    </p:set>
                                    <p:animEffect transition="in" filter="fade">
                                      <p:cBhvr>
                                        <p:cTn id="16" dur="500"/>
                                        <p:tgtEl>
                                          <p:spTgt spid="129">
                                            <p:txEl>
                                              <p:pRg st="3" end="3"/>
                                            </p:txEl>
                                          </p:spTgt>
                                        </p:tgtEl>
                                      </p:cBhvr>
                                    </p:animEffect>
                                  </p:childTnLst>
                                </p:cTn>
                              </p:par>
                              <p:par>
                                <p:cTn id="17" presetID="10" presetClass="entr" presetSubtype="0" fill="hold" nodeType="withEffect">
                                  <p:stCondLst>
                                    <p:cond delay="1000"/>
                                  </p:stCondLst>
                                  <p:childTnLst>
                                    <p:set>
                                      <p:cBhvr>
                                        <p:cTn id="18" dur="1" fill="hold">
                                          <p:stCondLst>
                                            <p:cond delay="0"/>
                                          </p:stCondLst>
                                        </p:cTn>
                                        <p:tgtEl>
                                          <p:spTgt spid="129">
                                            <p:txEl>
                                              <p:pRg st="4" end="4"/>
                                            </p:txEl>
                                          </p:spTgt>
                                        </p:tgtEl>
                                        <p:attrNameLst>
                                          <p:attrName>style.visibility</p:attrName>
                                        </p:attrNameLst>
                                      </p:cBhvr>
                                      <p:to>
                                        <p:strVal val="visible"/>
                                      </p:to>
                                    </p:set>
                                    <p:animEffect transition="in" filter="fade">
                                      <p:cBhvr>
                                        <p:cTn id="19" dur="500"/>
                                        <p:tgtEl>
                                          <p:spTgt spid="129">
                                            <p:txEl>
                                              <p:pRg st="4" end="4"/>
                                            </p:txEl>
                                          </p:spTgt>
                                        </p:tgtEl>
                                      </p:cBhvr>
                                    </p:animEffect>
                                  </p:childTnLst>
                                </p:cTn>
                              </p:par>
                              <p:par>
                                <p:cTn id="20" presetID="10" presetClass="entr" presetSubtype="0" fill="hold" nodeType="withEffect">
                                  <p:stCondLst>
                                    <p:cond delay="1000"/>
                                  </p:stCondLst>
                                  <p:childTnLst>
                                    <p:set>
                                      <p:cBhvr>
                                        <p:cTn id="21" dur="1" fill="hold">
                                          <p:stCondLst>
                                            <p:cond delay="0"/>
                                          </p:stCondLst>
                                        </p:cTn>
                                        <p:tgtEl>
                                          <p:spTgt spid="129">
                                            <p:txEl>
                                              <p:pRg st="5" end="5"/>
                                            </p:txEl>
                                          </p:spTgt>
                                        </p:tgtEl>
                                        <p:attrNameLst>
                                          <p:attrName>style.visibility</p:attrName>
                                        </p:attrNameLst>
                                      </p:cBhvr>
                                      <p:to>
                                        <p:strVal val="visible"/>
                                      </p:to>
                                    </p:set>
                                    <p:animEffect transition="in" filter="fade">
                                      <p:cBhvr>
                                        <p:cTn id="22" dur="500"/>
                                        <p:tgtEl>
                                          <p:spTgt spid="129">
                                            <p:txEl>
                                              <p:pRg st="5" end="5"/>
                                            </p:txEl>
                                          </p:spTgt>
                                        </p:tgtEl>
                                      </p:cBhvr>
                                    </p:animEffect>
                                  </p:childTnLst>
                                </p:cTn>
                              </p:par>
                              <p:par>
                                <p:cTn id="23" presetID="10" presetClass="entr" presetSubtype="0" fill="hold" nodeType="withEffect">
                                  <p:stCondLst>
                                    <p:cond delay="1000"/>
                                  </p:stCondLst>
                                  <p:childTnLst>
                                    <p:set>
                                      <p:cBhvr>
                                        <p:cTn id="24" dur="1" fill="hold">
                                          <p:stCondLst>
                                            <p:cond delay="0"/>
                                          </p:stCondLst>
                                        </p:cTn>
                                        <p:tgtEl>
                                          <p:spTgt spid="129">
                                            <p:txEl>
                                              <p:pRg st="6" end="6"/>
                                            </p:txEl>
                                          </p:spTgt>
                                        </p:tgtEl>
                                        <p:attrNameLst>
                                          <p:attrName>style.visibility</p:attrName>
                                        </p:attrNameLst>
                                      </p:cBhvr>
                                      <p:to>
                                        <p:strVal val="visible"/>
                                      </p:to>
                                    </p:set>
                                    <p:animEffect transition="in" filter="fade">
                                      <p:cBhvr>
                                        <p:cTn id="25" dur="500"/>
                                        <p:tgtEl>
                                          <p:spTgt spid="129">
                                            <p:txEl>
                                              <p:pRg st="6" end="6"/>
                                            </p:txEl>
                                          </p:spTgt>
                                        </p:tgtEl>
                                      </p:cBhvr>
                                    </p:animEffect>
                                  </p:childTnLst>
                                </p:cTn>
                              </p:par>
                              <p:par>
                                <p:cTn id="26" presetID="10" presetClass="entr" presetSubtype="0" fill="hold" nodeType="withEffect">
                                  <p:stCondLst>
                                    <p:cond delay="1000"/>
                                  </p:stCondLst>
                                  <p:childTnLst>
                                    <p:set>
                                      <p:cBhvr>
                                        <p:cTn id="27" dur="1" fill="hold">
                                          <p:stCondLst>
                                            <p:cond delay="0"/>
                                          </p:stCondLst>
                                        </p:cTn>
                                        <p:tgtEl>
                                          <p:spTgt spid="129">
                                            <p:txEl>
                                              <p:pRg st="7" end="7"/>
                                            </p:txEl>
                                          </p:spTgt>
                                        </p:tgtEl>
                                        <p:attrNameLst>
                                          <p:attrName>style.visibility</p:attrName>
                                        </p:attrNameLst>
                                      </p:cBhvr>
                                      <p:to>
                                        <p:strVal val="visible"/>
                                      </p:to>
                                    </p:set>
                                    <p:animEffect transition="in" filter="fade">
                                      <p:cBhvr>
                                        <p:cTn id="28" dur="500"/>
                                        <p:tgtEl>
                                          <p:spTgt spid="129">
                                            <p:txEl>
                                              <p:pRg st="7" end="7"/>
                                            </p:txEl>
                                          </p:spTgt>
                                        </p:tgtEl>
                                      </p:cBhvr>
                                    </p:animEffect>
                                  </p:childTnLst>
                                </p:cTn>
                              </p:par>
                              <p:par>
                                <p:cTn id="29" presetID="10" presetClass="entr" presetSubtype="0" fill="hold" nodeType="withEffect">
                                  <p:stCondLst>
                                    <p:cond delay="1000"/>
                                  </p:stCondLst>
                                  <p:childTnLst>
                                    <p:set>
                                      <p:cBhvr>
                                        <p:cTn id="30" dur="1" fill="hold">
                                          <p:stCondLst>
                                            <p:cond delay="0"/>
                                          </p:stCondLst>
                                        </p:cTn>
                                        <p:tgtEl>
                                          <p:spTgt spid="129">
                                            <p:txEl>
                                              <p:pRg st="8" end="8"/>
                                            </p:txEl>
                                          </p:spTgt>
                                        </p:tgtEl>
                                        <p:attrNameLst>
                                          <p:attrName>style.visibility</p:attrName>
                                        </p:attrNameLst>
                                      </p:cBhvr>
                                      <p:to>
                                        <p:strVal val="visible"/>
                                      </p:to>
                                    </p:set>
                                    <p:animEffect transition="in" filter="fade">
                                      <p:cBhvr>
                                        <p:cTn id="31" dur="500"/>
                                        <p:tgtEl>
                                          <p:spTgt spid="129">
                                            <p:txEl>
                                              <p:pRg st="8" end="8"/>
                                            </p:txEl>
                                          </p:spTgt>
                                        </p:tgtEl>
                                      </p:cBhvr>
                                    </p:animEffect>
                                  </p:childTnLst>
                                </p:cTn>
                              </p:par>
                              <p:par>
                                <p:cTn id="32" presetID="10" presetClass="entr" presetSubtype="0" fill="hold" nodeType="withEffect">
                                  <p:stCondLst>
                                    <p:cond delay="1000"/>
                                  </p:stCondLst>
                                  <p:childTnLst>
                                    <p:set>
                                      <p:cBhvr>
                                        <p:cTn id="33" dur="1" fill="hold">
                                          <p:stCondLst>
                                            <p:cond delay="0"/>
                                          </p:stCondLst>
                                        </p:cTn>
                                        <p:tgtEl>
                                          <p:spTgt spid="129">
                                            <p:txEl>
                                              <p:pRg st="9" end="9"/>
                                            </p:txEl>
                                          </p:spTgt>
                                        </p:tgtEl>
                                        <p:attrNameLst>
                                          <p:attrName>style.visibility</p:attrName>
                                        </p:attrNameLst>
                                      </p:cBhvr>
                                      <p:to>
                                        <p:strVal val="visible"/>
                                      </p:to>
                                    </p:set>
                                    <p:animEffect transition="in" filter="fade">
                                      <p:cBhvr>
                                        <p:cTn id="34" dur="500"/>
                                        <p:tgtEl>
                                          <p:spTgt spid="129">
                                            <p:txEl>
                                              <p:pRg st="9" end="9"/>
                                            </p:txEl>
                                          </p:spTgt>
                                        </p:tgtEl>
                                      </p:cBhvr>
                                    </p:animEffect>
                                  </p:childTnLst>
                                </p:cTn>
                              </p:par>
                              <p:par>
                                <p:cTn id="35" presetID="10" presetClass="entr" presetSubtype="0" fill="hold" nodeType="withEffect">
                                  <p:stCondLst>
                                    <p:cond delay="1000"/>
                                  </p:stCondLst>
                                  <p:childTnLst>
                                    <p:set>
                                      <p:cBhvr>
                                        <p:cTn id="36" dur="1" fill="hold">
                                          <p:stCondLst>
                                            <p:cond delay="0"/>
                                          </p:stCondLst>
                                        </p:cTn>
                                        <p:tgtEl>
                                          <p:spTgt spid="129">
                                            <p:txEl>
                                              <p:pRg st="10" end="10"/>
                                            </p:txEl>
                                          </p:spTgt>
                                        </p:tgtEl>
                                        <p:attrNameLst>
                                          <p:attrName>style.visibility</p:attrName>
                                        </p:attrNameLst>
                                      </p:cBhvr>
                                      <p:to>
                                        <p:strVal val="visible"/>
                                      </p:to>
                                    </p:set>
                                    <p:animEffect transition="in" filter="fade">
                                      <p:cBhvr>
                                        <p:cTn id="37" dur="500"/>
                                        <p:tgtEl>
                                          <p:spTgt spid="129">
                                            <p:txEl>
                                              <p:pRg st="10" end="10"/>
                                            </p:txEl>
                                          </p:spTgt>
                                        </p:tgtEl>
                                      </p:cBhvr>
                                    </p:animEffect>
                                  </p:childTnLst>
                                </p:cTn>
                              </p:par>
                              <p:par>
                                <p:cTn id="38" presetID="1" presetClass="entr" presetSubtype="0" fill="hold" nodeType="withEffect">
                                  <p:stCondLst>
                                    <p:cond delay="1500"/>
                                  </p:stCondLst>
                                  <p:childTnLst>
                                    <p:set>
                                      <p:cBhvr>
                                        <p:cTn id="39" dur="1" fill="hold">
                                          <p:stCondLst>
                                            <p:cond delay="0"/>
                                          </p:stCondLst>
                                        </p:cTn>
                                        <p:tgtEl>
                                          <p:spTgt spid="130"/>
                                        </p:tgtEl>
                                        <p:attrNameLst>
                                          <p:attrName>style.visibility</p:attrName>
                                        </p:attrNameLst>
                                      </p:cBhvr>
                                      <p:to>
                                        <p:strVal val="visible"/>
                                      </p:to>
                                    </p:set>
                                  </p:childTnLst>
                                </p:cTn>
                              </p:par>
                            </p:childTnLst>
                          </p:cTn>
                        </p:par>
                        <p:par>
                          <p:cTn id="40" fill="hold">
                            <p:stCondLst>
                              <p:cond delay="500"/>
                            </p:stCondLst>
                            <p:childTnLst>
                              <p:par>
                                <p:cTn id="41" presetID="1" presetClass="entr" presetSubtype="0" fill="hold" nodeType="afterEffect">
                                  <p:stCondLst>
                                    <p:cond delay="1500"/>
                                  </p:stCondLst>
                                  <p:childTnLst>
                                    <p:set>
                                      <p:cBhvr>
                                        <p:cTn id="42" dur="1" fill="hold">
                                          <p:stCondLst>
                                            <p:cond delay="0"/>
                                          </p:stCondLst>
                                        </p:cTn>
                                        <p:tgtEl>
                                          <p:spTgt spid="131"/>
                                        </p:tgtEl>
                                        <p:attrNameLst>
                                          <p:attrName>style.visibility</p:attrName>
                                        </p:attrNameLst>
                                      </p:cBhvr>
                                      <p:to>
                                        <p:strVal val="visible"/>
                                      </p:to>
                                    </p:set>
                                  </p:childTnLst>
                                </p:cTn>
                              </p:par>
                            </p:childTnLst>
                          </p:cTn>
                        </p:par>
                        <p:par>
                          <p:cTn id="43" fill="hold">
                            <p:stCondLst>
                              <p:cond delay="501"/>
                            </p:stCondLst>
                            <p:childTnLst>
                              <p:par>
                                <p:cTn id="44" presetID="1" presetClass="entr" presetSubtype="0" fill="hold" nodeType="afterEffect">
                                  <p:stCondLst>
                                    <p:cond delay="0"/>
                                  </p:stCondLst>
                                  <p:childTnLst>
                                    <p:set>
                                      <p:cBhvr>
                                        <p:cTn id="45"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4"/>
          <p:cNvSpPr/>
          <p:nvPr/>
        </p:nvSpPr>
        <p:spPr>
          <a:xfrm>
            <a:off x="0" y="8037"/>
            <a:ext cx="9144000" cy="5755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3200" b="1" dirty="0">
                <a:solidFill>
                  <a:schemeClr val="dk1"/>
                </a:solidFill>
                <a:latin typeface="Calibri"/>
                <a:ea typeface="Calibri"/>
                <a:cs typeface="Calibri"/>
                <a:sym typeface="Calibri"/>
              </a:rPr>
              <a:t>Fuel Calculations. </a:t>
            </a:r>
            <a:endParaRPr dirty="0"/>
          </a:p>
          <a:p>
            <a:pPr marL="342900" marR="0" lvl="0" indent="-342900" algn="l" rtl="0">
              <a:spcBef>
                <a:spcPts val="0"/>
              </a:spcBef>
              <a:spcAft>
                <a:spcPts val="0"/>
              </a:spcAft>
              <a:buFont typeface="Arial" panose="020B0604020202020204" pitchFamily="34" charset="0"/>
              <a:buChar char="•"/>
            </a:pPr>
            <a:r>
              <a:rPr lang="en-AU" sz="2400" b="1" dirty="0">
                <a:solidFill>
                  <a:schemeClr val="dk1"/>
                </a:solidFill>
                <a:latin typeface="Calibri"/>
                <a:ea typeface="Calibri"/>
                <a:cs typeface="Calibri"/>
                <a:sym typeface="Calibri"/>
              </a:rPr>
              <a:t>If a vessel travels at 6 knots with a single motor burning 12 litres per hour, how much fuel is required to travel 360 nm before allowing for reserves</a:t>
            </a:r>
            <a:endParaRPr dirty="0"/>
          </a:p>
          <a:p>
            <a:pPr marL="0" marR="0" lvl="0" indent="0" algn="l" rtl="0">
              <a:spcBef>
                <a:spcPts val="0"/>
              </a:spcBef>
              <a:spcAft>
                <a:spcPts val="0"/>
              </a:spcAft>
              <a:buNone/>
            </a:pPr>
            <a:r>
              <a:rPr lang="en-AU" sz="2400" b="1" dirty="0">
                <a:solidFill>
                  <a:srgbClr val="C00000"/>
                </a:solidFill>
                <a:latin typeface="Calibri"/>
                <a:ea typeface="Calibri"/>
                <a:cs typeface="Calibri"/>
                <a:sym typeface="Calibri"/>
              </a:rPr>
              <a:t>360 N Miles divided by the 6 knots gives the hours to complete the trip = 60 hours.  60 hours times the 12 litres gives the fuel used = 720 litres for the trip</a:t>
            </a:r>
            <a:endParaRPr dirty="0"/>
          </a:p>
          <a:p>
            <a:pPr marL="0" marR="0" lvl="0" indent="0" algn="l" rtl="0">
              <a:spcBef>
                <a:spcPts val="0"/>
              </a:spcBef>
              <a:spcAft>
                <a:spcPts val="0"/>
              </a:spcAft>
              <a:buNone/>
            </a:pPr>
            <a:endParaRPr sz="2400" b="1" dirty="0">
              <a:solidFill>
                <a:srgbClr val="C00000"/>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AU" sz="2400" b="1" dirty="0">
                <a:solidFill>
                  <a:schemeClr val="dk1"/>
                </a:solidFill>
                <a:latin typeface="Calibri"/>
                <a:ea typeface="Calibri"/>
                <a:cs typeface="Calibri"/>
                <a:sym typeface="Calibri"/>
              </a:rPr>
              <a:t>How far can a vessel travel with 1000 litres of fuel aboard with a single motor burning 19 litres an hour at 20 knots</a:t>
            </a:r>
            <a:endParaRPr dirty="0"/>
          </a:p>
          <a:p>
            <a:pPr marL="0" marR="0" lvl="0" indent="0" algn="l" rtl="0">
              <a:spcBef>
                <a:spcPts val="0"/>
              </a:spcBef>
              <a:spcAft>
                <a:spcPts val="0"/>
              </a:spcAft>
              <a:buNone/>
            </a:pPr>
            <a:endParaRPr sz="2400" b="1" dirty="0">
              <a:solidFill>
                <a:srgbClr val="C00000"/>
              </a:solidFill>
              <a:latin typeface="Calibri"/>
              <a:ea typeface="Calibri"/>
              <a:cs typeface="Calibri"/>
              <a:sym typeface="Calibri"/>
            </a:endParaRPr>
          </a:p>
          <a:p>
            <a:pPr marL="0" marR="0" lvl="0" indent="0" algn="l" rtl="0">
              <a:spcBef>
                <a:spcPts val="0"/>
              </a:spcBef>
              <a:spcAft>
                <a:spcPts val="0"/>
              </a:spcAft>
              <a:buNone/>
            </a:pPr>
            <a:r>
              <a:rPr lang="en-AU" sz="2400" b="1" dirty="0">
                <a:solidFill>
                  <a:srgbClr val="C00000"/>
                </a:solidFill>
                <a:latin typeface="Calibri"/>
                <a:ea typeface="Calibri"/>
                <a:cs typeface="Calibri"/>
                <a:sym typeface="Calibri"/>
              </a:rPr>
              <a:t>1000 litres divided by 19 litres gives the hours the fuel will last = 52.63 hours</a:t>
            </a:r>
            <a:endParaRPr dirty="0"/>
          </a:p>
          <a:p>
            <a:pPr marL="0" marR="0" lvl="0" indent="0" algn="l" rtl="0">
              <a:spcBef>
                <a:spcPts val="0"/>
              </a:spcBef>
              <a:spcAft>
                <a:spcPts val="0"/>
              </a:spcAft>
              <a:buNone/>
            </a:pPr>
            <a:r>
              <a:rPr lang="en-AU" sz="2400" b="1" dirty="0">
                <a:solidFill>
                  <a:srgbClr val="C00000"/>
                </a:solidFill>
                <a:latin typeface="Calibri"/>
                <a:ea typeface="Calibri"/>
                <a:cs typeface="Calibri"/>
                <a:sym typeface="Calibri"/>
              </a:rPr>
              <a:t> 52.63 Hours times 20 knots per hour = 1052.63 N Miles travelled on the 1000 litres</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5"/>
          <p:cNvSpPr txBox="1"/>
          <p:nvPr/>
        </p:nvSpPr>
        <p:spPr>
          <a:xfrm>
            <a:off x="1547664" y="260648"/>
            <a:ext cx="5328592"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AU" sz="3600">
                <a:solidFill>
                  <a:schemeClr val="dk1"/>
                </a:solidFill>
                <a:latin typeface="Calibri"/>
                <a:ea typeface="Calibri"/>
                <a:cs typeface="Calibri"/>
                <a:sym typeface="Calibri"/>
              </a:rPr>
              <a:t>Fuel Calculations</a:t>
            </a:r>
            <a:endParaRPr/>
          </a:p>
        </p:txBody>
      </p:sp>
      <p:sp>
        <p:nvSpPr>
          <p:cNvPr id="486" name="Google Shape;486;p65"/>
          <p:cNvSpPr txBox="1"/>
          <p:nvPr/>
        </p:nvSpPr>
        <p:spPr>
          <a:xfrm>
            <a:off x="683568" y="1268760"/>
            <a:ext cx="8064896" cy="48320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800">
                <a:solidFill>
                  <a:schemeClr val="dk1"/>
                </a:solidFill>
                <a:latin typeface="Calibri"/>
                <a:ea typeface="Calibri"/>
                <a:cs typeface="Calibri"/>
                <a:sym typeface="Calibri"/>
              </a:rPr>
              <a:t>A circular tank of 1.8 meters diameter and a height of 4.3 meters has 2.7 meters of SG .87 fuel in it.</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Calibri"/>
              <a:buAutoNum type="arabicParenR"/>
            </a:pPr>
            <a:r>
              <a:rPr lang="en-AU" sz="2800">
                <a:solidFill>
                  <a:schemeClr val="dk1"/>
                </a:solidFill>
                <a:latin typeface="Calibri"/>
                <a:ea typeface="Calibri"/>
                <a:cs typeface="Calibri"/>
                <a:sym typeface="Calibri"/>
              </a:rPr>
              <a:t>How much fuel is in the tank?</a:t>
            </a:r>
            <a:endParaRPr/>
          </a:p>
          <a:p>
            <a:pPr marL="342900" marR="0" lvl="0" indent="-342900" algn="l" rtl="0">
              <a:spcBef>
                <a:spcPts val="0"/>
              </a:spcBef>
              <a:spcAft>
                <a:spcPts val="0"/>
              </a:spcAft>
              <a:buClr>
                <a:schemeClr val="dk1"/>
              </a:buClr>
              <a:buSzPts val="2800"/>
              <a:buFont typeface="Calibri"/>
              <a:buAutoNum type="arabicParenR"/>
            </a:pPr>
            <a:r>
              <a:rPr lang="en-AU" sz="2800">
                <a:solidFill>
                  <a:schemeClr val="dk1"/>
                </a:solidFill>
                <a:latin typeface="Calibri"/>
                <a:ea typeface="Calibri"/>
                <a:cs typeface="Calibri"/>
                <a:sym typeface="Calibri"/>
              </a:rPr>
              <a:t>How much fuel has been used if it was at 95% full when the vessel left port?</a:t>
            </a:r>
            <a:endParaRPr/>
          </a:p>
          <a:p>
            <a:pPr marL="342900" marR="0" lvl="0" indent="-342900" algn="l" rtl="0">
              <a:spcBef>
                <a:spcPts val="0"/>
              </a:spcBef>
              <a:spcAft>
                <a:spcPts val="0"/>
              </a:spcAft>
              <a:buClr>
                <a:schemeClr val="dk1"/>
              </a:buClr>
              <a:buSzPts val="2800"/>
              <a:buFont typeface="Calibri"/>
              <a:buAutoNum type="arabicParenR"/>
            </a:pPr>
            <a:r>
              <a:rPr lang="en-AU" sz="2800">
                <a:solidFill>
                  <a:schemeClr val="dk1"/>
                </a:solidFill>
                <a:latin typeface="Calibri"/>
                <a:ea typeface="Calibri"/>
                <a:cs typeface="Calibri"/>
                <a:sym typeface="Calibri"/>
              </a:rPr>
              <a:t>If the vessel burns 109 litres per hour how far has it travelled so far?</a:t>
            </a:r>
            <a:endParaRPr/>
          </a:p>
          <a:p>
            <a:pPr marL="342900" marR="0" lvl="0" indent="-342900" algn="l" rtl="0">
              <a:spcBef>
                <a:spcPts val="0"/>
              </a:spcBef>
              <a:spcAft>
                <a:spcPts val="0"/>
              </a:spcAft>
              <a:buClr>
                <a:schemeClr val="dk1"/>
              </a:buClr>
              <a:buSzPts val="2800"/>
              <a:buFont typeface="Calibri"/>
              <a:buAutoNum type="arabicParenR"/>
            </a:pPr>
            <a:r>
              <a:rPr lang="en-AU" sz="2800">
                <a:solidFill>
                  <a:schemeClr val="dk1"/>
                </a:solidFill>
                <a:latin typeface="Calibri"/>
                <a:ea typeface="Calibri"/>
                <a:cs typeface="Calibri"/>
                <a:sym typeface="Calibri"/>
              </a:rPr>
              <a:t>If fuel consumption increases to 135 litres per hour how far can you steam before there is only 10% of the original volume left?</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6"/>
          <p:cNvSpPr txBox="1"/>
          <p:nvPr/>
        </p:nvSpPr>
        <p:spPr>
          <a:xfrm>
            <a:off x="683568" y="548680"/>
            <a:ext cx="7776864"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AU" sz="3200" b="1">
                <a:solidFill>
                  <a:schemeClr val="dk1"/>
                </a:solidFill>
                <a:latin typeface="Calibri"/>
                <a:ea typeface="Calibri"/>
                <a:cs typeface="Calibri"/>
                <a:sym typeface="Calibri"/>
              </a:rPr>
              <a:t>Calculate amount of fuel used per kilowatt per hour or per Horse power per hour</a:t>
            </a:r>
            <a:endParaRPr/>
          </a:p>
        </p:txBody>
      </p:sp>
      <p:sp>
        <p:nvSpPr>
          <p:cNvPr id="492" name="Google Shape;492;p66"/>
          <p:cNvSpPr txBox="1"/>
          <p:nvPr/>
        </p:nvSpPr>
        <p:spPr>
          <a:xfrm flipH="1">
            <a:off x="251560" y="1984481"/>
            <a:ext cx="8712928" cy="440120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Font typeface="Arial" panose="020B0604020202020204" pitchFamily="34" charset="0"/>
              <a:buChar char="•"/>
            </a:pPr>
            <a:r>
              <a:rPr lang="en-AU" sz="2000" dirty="0">
                <a:solidFill>
                  <a:srgbClr val="FF0000"/>
                </a:solidFill>
                <a:latin typeface="Calibri"/>
                <a:ea typeface="Calibri"/>
                <a:cs typeface="Calibri"/>
                <a:sym typeface="Calibri"/>
              </a:rPr>
              <a:t>First</a:t>
            </a:r>
            <a:r>
              <a:rPr lang="en-AU" sz="2000" dirty="0">
                <a:solidFill>
                  <a:schemeClr val="dk1"/>
                </a:solidFill>
                <a:latin typeface="Calibri"/>
                <a:ea typeface="Calibri"/>
                <a:cs typeface="Calibri"/>
                <a:sym typeface="Calibri"/>
              </a:rPr>
              <a:t> you need to find  the power you are using @ your current RPM from the engine specification sheet in the engine  manufacturers work shop manual.</a:t>
            </a:r>
            <a:endParaRPr dirty="0"/>
          </a:p>
          <a:p>
            <a:pPr marL="342900" marR="0" lvl="0" indent="-342900" algn="l" rtl="0">
              <a:spcBef>
                <a:spcPts val="0"/>
              </a:spcBef>
              <a:spcAft>
                <a:spcPts val="0"/>
              </a:spcAft>
              <a:buFont typeface="Arial" panose="020B0604020202020204" pitchFamily="34" charset="0"/>
              <a:buChar char="•"/>
            </a:pPr>
            <a:r>
              <a:rPr lang="en-AU" sz="2000" dirty="0">
                <a:solidFill>
                  <a:srgbClr val="FF0000"/>
                </a:solidFill>
                <a:latin typeface="Calibri"/>
                <a:ea typeface="Calibri"/>
                <a:cs typeface="Calibri"/>
                <a:sym typeface="Calibri"/>
              </a:rPr>
              <a:t>Then</a:t>
            </a:r>
            <a:r>
              <a:rPr lang="en-AU" sz="2000" dirty="0">
                <a:solidFill>
                  <a:schemeClr val="dk1"/>
                </a:solidFill>
                <a:latin typeface="Calibri"/>
                <a:ea typeface="Calibri"/>
                <a:cs typeface="Calibri"/>
                <a:sym typeface="Calibri"/>
              </a:rPr>
              <a:t> </a:t>
            </a:r>
            <a:r>
              <a:rPr lang="en-AU" sz="2000" dirty="0">
                <a:solidFill>
                  <a:srgbClr val="FF0000"/>
                </a:solidFill>
                <a:latin typeface="Calibri"/>
                <a:ea typeface="Calibri"/>
                <a:cs typeface="Calibri"/>
                <a:sym typeface="Calibri"/>
              </a:rPr>
              <a:t>convert</a:t>
            </a:r>
            <a:r>
              <a:rPr lang="en-AU" sz="2000" dirty="0">
                <a:solidFill>
                  <a:schemeClr val="dk1"/>
                </a:solidFill>
                <a:latin typeface="Calibri"/>
                <a:ea typeface="Calibri"/>
                <a:cs typeface="Calibri"/>
                <a:sym typeface="Calibri"/>
              </a:rPr>
              <a:t> the consumption figure of litres per hour into grams per hour.</a:t>
            </a:r>
            <a:endParaRPr dirty="0"/>
          </a:p>
          <a:p>
            <a:pPr marL="0" marR="0" lvl="0" indent="0" algn="l" rtl="0">
              <a:spcBef>
                <a:spcPts val="0"/>
              </a:spcBef>
              <a:spcAft>
                <a:spcPts val="0"/>
              </a:spcAft>
              <a:buNone/>
            </a:pPr>
            <a:r>
              <a:rPr lang="en-AU" sz="2000" dirty="0">
                <a:solidFill>
                  <a:schemeClr val="dk1"/>
                </a:solidFill>
                <a:latin typeface="Calibri"/>
                <a:ea typeface="Calibri"/>
                <a:cs typeface="Calibri"/>
                <a:sym typeface="Calibri"/>
              </a:rPr>
              <a:t>IE 100 litres per hour of 0.85 SG fuel  = 85 kilograms of fuel per hour or  85,000 grams of fuel per hour.</a:t>
            </a:r>
            <a:endParaRPr dirty="0"/>
          </a:p>
          <a:p>
            <a:pPr marL="342900" marR="0" lvl="0" indent="-342900" algn="l" rtl="0">
              <a:spcBef>
                <a:spcPts val="0"/>
              </a:spcBef>
              <a:spcAft>
                <a:spcPts val="0"/>
              </a:spcAft>
              <a:buFont typeface="Arial" panose="020B0604020202020204" pitchFamily="34" charset="0"/>
              <a:buChar char="•"/>
            </a:pPr>
            <a:r>
              <a:rPr lang="en-AU" sz="2000" dirty="0">
                <a:solidFill>
                  <a:srgbClr val="FF0000"/>
                </a:solidFill>
                <a:latin typeface="Calibri"/>
                <a:ea typeface="Calibri"/>
                <a:cs typeface="Calibri"/>
                <a:sym typeface="Calibri"/>
              </a:rPr>
              <a:t>Then divide </a:t>
            </a:r>
            <a:r>
              <a:rPr lang="en-AU" sz="2000" dirty="0">
                <a:solidFill>
                  <a:schemeClr val="dk1"/>
                </a:solidFill>
                <a:latin typeface="Calibri"/>
                <a:ea typeface="Calibri"/>
                <a:cs typeface="Calibri"/>
                <a:sym typeface="Calibri"/>
              </a:rPr>
              <a:t>the KW into the weight of the fuel consumed .</a:t>
            </a:r>
            <a:endParaRPr dirty="0"/>
          </a:p>
          <a:p>
            <a:pPr marL="0" marR="0" lvl="0" indent="0" algn="l" rtl="0">
              <a:spcBef>
                <a:spcPts val="0"/>
              </a:spcBef>
              <a:spcAft>
                <a:spcPts val="0"/>
              </a:spcAft>
              <a:buNone/>
            </a:pPr>
            <a:r>
              <a:rPr lang="en-AU" sz="2000" dirty="0">
                <a:solidFill>
                  <a:schemeClr val="dk1"/>
                </a:solidFill>
                <a:latin typeface="Calibri"/>
                <a:ea typeface="Calibri"/>
                <a:cs typeface="Calibri"/>
                <a:sym typeface="Calibri"/>
              </a:rPr>
              <a:t>IE, 85 KW divided into 85,000 grams = 1000 grams per KW per hour</a:t>
            </a:r>
            <a:endParaRPr dirty="0"/>
          </a:p>
          <a:p>
            <a:pPr marL="342900" marR="0" lvl="0" indent="-342900" algn="l" rtl="0">
              <a:spcBef>
                <a:spcPts val="0"/>
              </a:spcBef>
              <a:spcAft>
                <a:spcPts val="0"/>
              </a:spcAft>
              <a:buFont typeface="Arial" panose="020B0604020202020204" pitchFamily="34" charset="0"/>
              <a:buChar char="•"/>
            </a:pPr>
            <a:r>
              <a:rPr lang="en-AU" sz="2000" dirty="0">
                <a:solidFill>
                  <a:srgbClr val="FF0000"/>
                </a:solidFill>
                <a:latin typeface="Calibri"/>
                <a:ea typeface="Calibri"/>
                <a:cs typeface="Calibri"/>
                <a:sym typeface="Calibri"/>
              </a:rPr>
              <a:t>Now</a:t>
            </a:r>
            <a:r>
              <a:rPr lang="en-AU" sz="2000" dirty="0">
                <a:solidFill>
                  <a:schemeClr val="dk1"/>
                </a:solidFill>
                <a:latin typeface="Calibri"/>
                <a:ea typeface="Calibri"/>
                <a:cs typeface="Calibri"/>
                <a:sym typeface="Calibri"/>
              </a:rPr>
              <a:t> take the revolutions per minute  of the engine  say 1000 rpm and turn that into revolutions per hour and divide that into the grams per KW per hour = 1000 divided by 60000 RPH = 0.016 grams per revolution per Kilowatt</a:t>
            </a:r>
            <a:endParaRPr dirty="0"/>
          </a:p>
          <a:p>
            <a:pPr marL="342900" marR="0" lvl="0" indent="-342900" algn="l" rtl="0">
              <a:spcBef>
                <a:spcPts val="0"/>
              </a:spcBef>
              <a:spcAft>
                <a:spcPts val="0"/>
              </a:spcAft>
              <a:buFont typeface="Arial" panose="020B0604020202020204" pitchFamily="34" charset="0"/>
              <a:buChar char="•"/>
            </a:pPr>
            <a:r>
              <a:rPr lang="en-AU" sz="2000" dirty="0">
                <a:solidFill>
                  <a:srgbClr val="FF0000"/>
                </a:solidFill>
                <a:latin typeface="Calibri"/>
                <a:ea typeface="Calibri"/>
                <a:cs typeface="Calibri"/>
                <a:sym typeface="Calibri"/>
              </a:rPr>
              <a:t>This could </a:t>
            </a:r>
            <a:r>
              <a:rPr lang="en-AU" sz="2000" dirty="0">
                <a:solidFill>
                  <a:schemeClr val="dk1"/>
                </a:solidFill>
                <a:latin typeface="Calibri"/>
                <a:ea typeface="Calibri"/>
                <a:cs typeface="Calibri"/>
                <a:sym typeface="Calibri"/>
              </a:rPr>
              <a:t>then be calculated further to check the accuracy of the fuel injector pump against manufacturers specifications to see how the pump is performing and how good the engine is, it will give a reasonable appraisal of engine overall condition and operating efficiency compared to a new engine</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AU"/>
              <a:t>In Summary we Have looked at</a:t>
            </a:r>
            <a:endParaRPr/>
          </a:p>
        </p:txBody>
      </p:sp>
      <p:sp>
        <p:nvSpPr>
          <p:cNvPr id="498" name="Google Shape;498;p6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Char char="•"/>
            </a:pPr>
            <a:r>
              <a:rPr lang="en-AU"/>
              <a:t>Refuelling precautions</a:t>
            </a:r>
            <a:endParaRPr/>
          </a:p>
          <a:p>
            <a:pPr marL="342900" lvl="0" indent="-342900" algn="l" rtl="0">
              <a:lnSpc>
                <a:spcPct val="90000"/>
              </a:lnSpc>
              <a:spcBef>
                <a:spcPts val="640"/>
              </a:spcBef>
              <a:spcAft>
                <a:spcPts val="0"/>
              </a:spcAft>
              <a:buClr>
                <a:schemeClr val="dk1"/>
              </a:buClr>
              <a:buSzPts val="3200"/>
              <a:buChar char="•"/>
            </a:pPr>
            <a:r>
              <a:rPr lang="en-AU"/>
              <a:t>Tank and system requirements</a:t>
            </a:r>
            <a:endParaRPr/>
          </a:p>
          <a:p>
            <a:pPr marL="342900" lvl="0" indent="-342900" algn="l" rtl="0">
              <a:lnSpc>
                <a:spcPct val="90000"/>
              </a:lnSpc>
              <a:spcBef>
                <a:spcPts val="640"/>
              </a:spcBef>
              <a:spcAft>
                <a:spcPts val="0"/>
              </a:spcAft>
              <a:buClr>
                <a:schemeClr val="dk1"/>
              </a:buClr>
              <a:buSzPts val="3200"/>
              <a:buChar char="•"/>
            </a:pPr>
            <a:r>
              <a:rPr lang="en-AU"/>
              <a:t>Tank arrangements</a:t>
            </a:r>
            <a:endParaRPr/>
          </a:p>
          <a:p>
            <a:pPr marL="342900" lvl="0" indent="-342900" algn="l" rtl="0">
              <a:lnSpc>
                <a:spcPct val="90000"/>
              </a:lnSpc>
              <a:spcBef>
                <a:spcPts val="640"/>
              </a:spcBef>
              <a:spcAft>
                <a:spcPts val="0"/>
              </a:spcAft>
              <a:buClr>
                <a:schemeClr val="dk1"/>
              </a:buClr>
              <a:buSzPts val="3200"/>
              <a:buChar char="•"/>
            </a:pPr>
            <a:r>
              <a:rPr lang="en-AU"/>
              <a:t>Types and sources of pollution</a:t>
            </a:r>
            <a:endParaRPr/>
          </a:p>
          <a:p>
            <a:pPr marL="342900" lvl="0" indent="-342900" algn="l" rtl="0">
              <a:lnSpc>
                <a:spcPct val="90000"/>
              </a:lnSpc>
              <a:spcBef>
                <a:spcPts val="640"/>
              </a:spcBef>
              <a:spcAft>
                <a:spcPts val="0"/>
              </a:spcAft>
              <a:buClr>
                <a:schemeClr val="dk1"/>
              </a:buClr>
              <a:buSzPts val="3200"/>
              <a:buChar char="•"/>
            </a:pPr>
            <a:r>
              <a:rPr lang="en-AU"/>
              <a:t>Required Documents</a:t>
            </a:r>
            <a:endParaRPr/>
          </a:p>
          <a:p>
            <a:pPr marL="342900" lvl="0" indent="-342900" algn="l" rtl="0">
              <a:lnSpc>
                <a:spcPct val="90000"/>
              </a:lnSpc>
              <a:spcBef>
                <a:spcPts val="640"/>
              </a:spcBef>
              <a:spcAft>
                <a:spcPts val="0"/>
              </a:spcAft>
              <a:buClr>
                <a:schemeClr val="dk1"/>
              </a:buClr>
              <a:buSzPts val="3200"/>
              <a:buChar char="•"/>
            </a:pPr>
            <a:r>
              <a:rPr lang="en-AU"/>
              <a:t>Reporting Spills</a:t>
            </a:r>
            <a:endParaRPr/>
          </a:p>
          <a:p>
            <a:pPr marL="342900" lvl="0" indent="-342900" algn="l" rtl="0">
              <a:lnSpc>
                <a:spcPct val="90000"/>
              </a:lnSpc>
              <a:spcBef>
                <a:spcPts val="640"/>
              </a:spcBef>
              <a:spcAft>
                <a:spcPts val="0"/>
              </a:spcAft>
              <a:buClr>
                <a:schemeClr val="dk1"/>
              </a:buClr>
              <a:buSzPts val="3200"/>
              <a:buChar char="•"/>
            </a:pPr>
            <a:r>
              <a:rPr lang="en-AU"/>
              <a:t>Penalties</a:t>
            </a:r>
            <a:endParaRPr/>
          </a:p>
          <a:p>
            <a:pPr marL="342900" lvl="0" indent="-342900" algn="l" rtl="0">
              <a:lnSpc>
                <a:spcPct val="90000"/>
              </a:lnSpc>
              <a:spcBef>
                <a:spcPts val="640"/>
              </a:spcBef>
              <a:spcAft>
                <a:spcPts val="0"/>
              </a:spcAft>
              <a:buClr>
                <a:schemeClr val="dk1"/>
              </a:buClr>
              <a:buSzPts val="3200"/>
              <a:buChar char="•"/>
            </a:pPr>
            <a:r>
              <a:rPr lang="en-AU"/>
              <a:t>Any Questions?</a:t>
            </a:r>
            <a:endParaRPr/>
          </a:p>
          <a:p>
            <a:pPr marL="342900" lvl="0" indent="-139700" algn="l" rtl="0">
              <a:lnSpc>
                <a:spcPct val="90000"/>
              </a:lnSpc>
              <a:spcBef>
                <a:spcPts val="640"/>
              </a:spcBef>
              <a:spcAft>
                <a:spcPts val="0"/>
              </a:spcAft>
              <a:buClr>
                <a:schemeClr val="dk1"/>
              </a:buClr>
              <a:buSzPts val="3200"/>
              <a:buNone/>
            </a:pPr>
            <a:endParaRPr/>
          </a:p>
          <a:p>
            <a:pPr marL="342900" lvl="0" indent="-139700" algn="l" rtl="0">
              <a:lnSpc>
                <a:spcPct val="90000"/>
              </a:lnSpc>
              <a:spcBef>
                <a:spcPts val="640"/>
              </a:spcBef>
              <a:spcAft>
                <a:spcPts val="0"/>
              </a:spcAft>
              <a:buClr>
                <a:schemeClr val="dk1"/>
              </a:buClr>
              <a:buSzPts val="32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395288" y="260351"/>
            <a:ext cx="8215312" cy="936402"/>
          </a:xfrm>
          <a:prstGeom prst="rect">
            <a:avLst/>
          </a:prstGeom>
          <a:solidFill>
            <a:schemeClr val="accent5"/>
          </a:solidFill>
          <a:ln w="9525" cap="flat" cmpd="sng">
            <a:solidFill>
              <a:srgbClr val="0099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8000"/>
              </a:buClr>
              <a:buSzPts val="4400"/>
              <a:buFont typeface="Verdana"/>
              <a:buNone/>
            </a:pPr>
            <a:r>
              <a:rPr lang="en-AU">
                <a:solidFill>
                  <a:srgbClr val="008000"/>
                </a:solidFill>
                <a:latin typeface="Verdana"/>
                <a:ea typeface="Verdana"/>
                <a:cs typeface="Verdana"/>
                <a:sym typeface="Verdana"/>
              </a:rPr>
              <a:t>REFUELLING PRECAUTIONS</a:t>
            </a:r>
            <a:endParaRPr sz="3600">
              <a:solidFill>
                <a:srgbClr val="008000"/>
              </a:solidFill>
              <a:latin typeface="Verdana"/>
              <a:ea typeface="Verdana"/>
              <a:cs typeface="Verdana"/>
              <a:sym typeface="Verdana"/>
            </a:endParaRPr>
          </a:p>
        </p:txBody>
      </p:sp>
      <p:sp>
        <p:nvSpPr>
          <p:cNvPr id="138" name="Google Shape;138;p20"/>
          <p:cNvSpPr txBox="1">
            <a:spLocks noGrp="1"/>
          </p:cNvSpPr>
          <p:nvPr>
            <p:ph type="body" idx="1"/>
          </p:nvPr>
        </p:nvSpPr>
        <p:spPr>
          <a:xfrm>
            <a:off x="467544" y="1340768"/>
            <a:ext cx="8424936" cy="532832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66"/>
              </a:buClr>
              <a:buSzPts val="2220"/>
              <a:buChar char="•"/>
            </a:pPr>
            <a:r>
              <a:rPr lang="en-AU" sz="2220">
                <a:solidFill>
                  <a:srgbClr val="990033"/>
                </a:solidFill>
                <a:latin typeface="Verdana"/>
                <a:ea typeface="Verdana"/>
                <a:cs typeface="Verdana"/>
                <a:sym typeface="Verdana"/>
              </a:rPr>
              <a:t>Get out and follow procedure from SMS and use the refueling check list to document compliance.</a:t>
            </a:r>
            <a:endParaRPr/>
          </a:p>
          <a:p>
            <a:pPr marL="342900" lvl="0" indent="-342900" algn="l" rtl="0">
              <a:lnSpc>
                <a:spcPct val="90000"/>
              </a:lnSpc>
              <a:spcBef>
                <a:spcPts val="444"/>
              </a:spcBef>
              <a:spcAft>
                <a:spcPts val="0"/>
              </a:spcAft>
              <a:buClr>
                <a:srgbClr val="000066"/>
              </a:buClr>
              <a:buSzPts val="2220"/>
              <a:buChar char="•"/>
            </a:pPr>
            <a:r>
              <a:rPr lang="en-AU" sz="2220">
                <a:solidFill>
                  <a:srgbClr val="990033"/>
                </a:solidFill>
                <a:latin typeface="Verdana"/>
                <a:ea typeface="Verdana"/>
                <a:cs typeface="Verdana"/>
                <a:sym typeface="Verdana"/>
              </a:rPr>
              <a:t>Establish Communications with shore staff and set up exclusion zone</a:t>
            </a:r>
            <a:endParaRPr/>
          </a:p>
          <a:p>
            <a:pPr marL="342900" lvl="0" indent="-342900" algn="l" rtl="0">
              <a:lnSpc>
                <a:spcPct val="90000"/>
              </a:lnSpc>
              <a:spcBef>
                <a:spcPts val="444"/>
              </a:spcBef>
              <a:spcAft>
                <a:spcPts val="0"/>
              </a:spcAft>
              <a:buClr>
                <a:srgbClr val="000066"/>
              </a:buClr>
              <a:buSzPts val="2220"/>
              <a:buChar char="•"/>
            </a:pPr>
            <a:r>
              <a:rPr lang="en-AU" sz="2220">
                <a:solidFill>
                  <a:srgbClr val="990033"/>
                </a:solidFill>
                <a:latin typeface="Verdana"/>
                <a:ea typeface="Verdana"/>
                <a:cs typeface="Verdana"/>
                <a:sym typeface="Verdana"/>
              </a:rPr>
              <a:t>Inform port authority of fuel transfer operations before commencing.</a:t>
            </a:r>
            <a:endParaRPr/>
          </a:p>
          <a:p>
            <a:pPr marL="342900" lvl="0" indent="-342900" algn="l" rtl="0">
              <a:lnSpc>
                <a:spcPct val="90000"/>
              </a:lnSpc>
              <a:spcBef>
                <a:spcPts val="444"/>
              </a:spcBef>
              <a:spcAft>
                <a:spcPts val="0"/>
              </a:spcAft>
              <a:buClr>
                <a:srgbClr val="000066"/>
              </a:buClr>
              <a:buSzPts val="2220"/>
              <a:buChar char="•"/>
            </a:pPr>
            <a:r>
              <a:rPr lang="en-AU" sz="2220">
                <a:solidFill>
                  <a:srgbClr val="990033"/>
                </a:solidFill>
                <a:latin typeface="Verdana"/>
                <a:ea typeface="Verdana"/>
                <a:cs typeface="Verdana"/>
                <a:sym typeface="Verdana"/>
              </a:rPr>
              <a:t>Check condition of all hoses, connectors and test date of hoses</a:t>
            </a:r>
            <a:endParaRPr/>
          </a:p>
          <a:p>
            <a:pPr marL="342900" lvl="0" indent="-342900" algn="l" rtl="0">
              <a:lnSpc>
                <a:spcPct val="90000"/>
              </a:lnSpc>
              <a:spcBef>
                <a:spcPts val="444"/>
              </a:spcBef>
              <a:spcAft>
                <a:spcPts val="0"/>
              </a:spcAft>
              <a:buClr>
                <a:srgbClr val="000066"/>
              </a:buClr>
              <a:buSzPts val="2220"/>
              <a:buChar char="•"/>
            </a:pPr>
            <a:r>
              <a:rPr lang="en-AU" sz="2220">
                <a:solidFill>
                  <a:srgbClr val="990033"/>
                </a:solidFill>
                <a:latin typeface="Verdana"/>
                <a:ea typeface="Verdana"/>
                <a:cs typeface="Verdana"/>
                <a:sym typeface="Verdana"/>
              </a:rPr>
              <a:t>Secure fuel hoses and lock wire connections on large hoses to prevent hoses becoming uncoupled </a:t>
            </a:r>
            <a:endParaRPr/>
          </a:p>
          <a:p>
            <a:pPr marL="342900" lvl="0" indent="-342900" algn="l" rtl="0">
              <a:lnSpc>
                <a:spcPct val="90000"/>
              </a:lnSpc>
              <a:spcBef>
                <a:spcPts val="444"/>
              </a:spcBef>
              <a:spcAft>
                <a:spcPts val="0"/>
              </a:spcAft>
              <a:buClr>
                <a:srgbClr val="000066"/>
              </a:buClr>
              <a:buSzPts val="2220"/>
              <a:buChar char="•"/>
            </a:pPr>
            <a:r>
              <a:rPr lang="en-AU" sz="2220">
                <a:solidFill>
                  <a:srgbClr val="990033"/>
                </a:solidFill>
                <a:latin typeface="Verdana"/>
                <a:ea typeface="Verdana"/>
                <a:cs typeface="Verdana"/>
                <a:sym typeface="Verdana"/>
              </a:rPr>
              <a:t>Keep fuel nozzle in contact with filler pipe on small hoses</a:t>
            </a:r>
            <a:endParaRPr/>
          </a:p>
          <a:p>
            <a:pPr marL="342900" lvl="0" indent="-342900" algn="l" rtl="0">
              <a:lnSpc>
                <a:spcPct val="90000"/>
              </a:lnSpc>
              <a:spcBef>
                <a:spcPts val="444"/>
              </a:spcBef>
              <a:spcAft>
                <a:spcPts val="0"/>
              </a:spcAft>
              <a:buClr>
                <a:srgbClr val="000066"/>
              </a:buClr>
              <a:buSzPts val="2220"/>
              <a:buChar char="•"/>
            </a:pPr>
            <a:r>
              <a:rPr lang="en-AU" sz="2220">
                <a:solidFill>
                  <a:srgbClr val="990033"/>
                </a:solidFill>
                <a:latin typeface="Verdana"/>
                <a:ea typeface="Verdana"/>
                <a:cs typeface="Verdana"/>
                <a:sym typeface="Verdana"/>
              </a:rPr>
              <a:t>Select valves to direct fuel to correct tank and when flow starts check breathers to ensure fuel is going to correct tank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138">
                                            <p:txEl>
                                              <p:pRg st="0" end="0"/>
                                            </p:txEl>
                                          </p:spTgt>
                                        </p:tgtEl>
                                        <p:attrNameLst>
                                          <p:attrName>style.visibility</p:attrName>
                                        </p:attrNameLst>
                                      </p:cBhvr>
                                      <p:to>
                                        <p:strVal val="visible"/>
                                      </p:to>
                                    </p:set>
                                    <p:animEffect transition="in" filter="fade">
                                      <p:cBhvr>
                                        <p:cTn id="7" dur="500"/>
                                        <p:tgtEl>
                                          <p:spTgt spid="138">
                                            <p:txEl>
                                              <p:pRg st="0" end="0"/>
                                            </p:txEl>
                                          </p:spTgt>
                                        </p:tgtEl>
                                      </p:cBhvr>
                                    </p:animEffect>
                                  </p:childTnLst>
                                </p:cTn>
                              </p:par>
                              <p:par>
                                <p:cTn id="8" presetID="10" presetClass="entr" presetSubtype="0" fill="hold" nodeType="withEffect">
                                  <p:stCondLst>
                                    <p:cond delay="2000"/>
                                  </p:stCondLst>
                                  <p:childTnLst>
                                    <p:set>
                                      <p:cBhvr>
                                        <p:cTn id="9" dur="1" fill="hold">
                                          <p:stCondLst>
                                            <p:cond delay="0"/>
                                          </p:stCondLst>
                                        </p:cTn>
                                        <p:tgtEl>
                                          <p:spTgt spid="138">
                                            <p:txEl>
                                              <p:pRg st="1" end="1"/>
                                            </p:txEl>
                                          </p:spTgt>
                                        </p:tgtEl>
                                        <p:attrNameLst>
                                          <p:attrName>style.visibility</p:attrName>
                                        </p:attrNameLst>
                                      </p:cBhvr>
                                      <p:to>
                                        <p:strVal val="visible"/>
                                      </p:to>
                                    </p:set>
                                    <p:animEffect transition="in" filter="fade">
                                      <p:cBhvr>
                                        <p:cTn id="10" dur="500"/>
                                        <p:tgtEl>
                                          <p:spTgt spid="138">
                                            <p:txEl>
                                              <p:pRg st="1" end="1"/>
                                            </p:txEl>
                                          </p:spTgt>
                                        </p:tgtEl>
                                      </p:cBhvr>
                                    </p:animEffect>
                                  </p:childTnLst>
                                </p:cTn>
                              </p:par>
                              <p:par>
                                <p:cTn id="11" presetID="10" presetClass="entr" presetSubtype="0" fill="hold" nodeType="withEffect">
                                  <p:stCondLst>
                                    <p:cond delay="2000"/>
                                  </p:stCondLst>
                                  <p:childTnLst>
                                    <p:set>
                                      <p:cBhvr>
                                        <p:cTn id="12" dur="1" fill="hold">
                                          <p:stCondLst>
                                            <p:cond delay="0"/>
                                          </p:stCondLst>
                                        </p:cTn>
                                        <p:tgtEl>
                                          <p:spTgt spid="138">
                                            <p:txEl>
                                              <p:pRg st="2" end="2"/>
                                            </p:txEl>
                                          </p:spTgt>
                                        </p:tgtEl>
                                        <p:attrNameLst>
                                          <p:attrName>style.visibility</p:attrName>
                                        </p:attrNameLst>
                                      </p:cBhvr>
                                      <p:to>
                                        <p:strVal val="visible"/>
                                      </p:to>
                                    </p:set>
                                    <p:animEffect transition="in" filter="fade">
                                      <p:cBhvr>
                                        <p:cTn id="13" dur="500"/>
                                        <p:tgtEl>
                                          <p:spTgt spid="138">
                                            <p:txEl>
                                              <p:pRg st="2" end="2"/>
                                            </p:txEl>
                                          </p:spTgt>
                                        </p:tgtEl>
                                      </p:cBhvr>
                                    </p:animEffect>
                                  </p:childTnLst>
                                </p:cTn>
                              </p:par>
                              <p:par>
                                <p:cTn id="14" presetID="10" presetClass="entr" presetSubtype="0" fill="hold" nodeType="withEffect">
                                  <p:stCondLst>
                                    <p:cond delay="2000"/>
                                  </p:stCondLst>
                                  <p:childTnLst>
                                    <p:set>
                                      <p:cBhvr>
                                        <p:cTn id="15" dur="1" fill="hold">
                                          <p:stCondLst>
                                            <p:cond delay="0"/>
                                          </p:stCondLst>
                                        </p:cTn>
                                        <p:tgtEl>
                                          <p:spTgt spid="138">
                                            <p:txEl>
                                              <p:pRg st="3" end="3"/>
                                            </p:txEl>
                                          </p:spTgt>
                                        </p:tgtEl>
                                        <p:attrNameLst>
                                          <p:attrName>style.visibility</p:attrName>
                                        </p:attrNameLst>
                                      </p:cBhvr>
                                      <p:to>
                                        <p:strVal val="visible"/>
                                      </p:to>
                                    </p:set>
                                    <p:animEffect transition="in" filter="fade">
                                      <p:cBhvr>
                                        <p:cTn id="16" dur="500"/>
                                        <p:tgtEl>
                                          <p:spTgt spid="138">
                                            <p:txEl>
                                              <p:pRg st="3" end="3"/>
                                            </p:txEl>
                                          </p:spTgt>
                                        </p:tgtEl>
                                      </p:cBhvr>
                                    </p:animEffect>
                                  </p:childTnLst>
                                </p:cTn>
                              </p:par>
                              <p:par>
                                <p:cTn id="17" presetID="10" presetClass="entr" presetSubtype="0" fill="hold" nodeType="withEffect">
                                  <p:stCondLst>
                                    <p:cond delay="2000"/>
                                  </p:stCondLst>
                                  <p:childTnLst>
                                    <p:set>
                                      <p:cBhvr>
                                        <p:cTn id="18" dur="1" fill="hold">
                                          <p:stCondLst>
                                            <p:cond delay="0"/>
                                          </p:stCondLst>
                                        </p:cTn>
                                        <p:tgtEl>
                                          <p:spTgt spid="138">
                                            <p:txEl>
                                              <p:pRg st="4" end="4"/>
                                            </p:txEl>
                                          </p:spTgt>
                                        </p:tgtEl>
                                        <p:attrNameLst>
                                          <p:attrName>style.visibility</p:attrName>
                                        </p:attrNameLst>
                                      </p:cBhvr>
                                      <p:to>
                                        <p:strVal val="visible"/>
                                      </p:to>
                                    </p:set>
                                    <p:animEffect transition="in" filter="fade">
                                      <p:cBhvr>
                                        <p:cTn id="19" dur="500"/>
                                        <p:tgtEl>
                                          <p:spTgt spid="138">
                                            <p:txEl>
                                              <p:pRg st="4" end="4"/>
                                            </p:txEl>
                                          </p:spTgt>
                                        </p:tgtEl>
                                      </p:cBhvr>
                                    </p:animEffect>
                                  </p:childTnLst>
                                </p:cTn>
                              </p:par>
                              <p:par>
                                <p:cTn id="20" presetID="10" presetClass="entr" presetSubtype="0" fill="hold" nodeType="withEffect">
                                  <p:stCondLst>
                                    <p:cond delay="2000"/>
                                  </p:stCondLst>
                                  <p:childTnLst>
                                    <p:set>
                                      <p:cBhvr>
                                        <p:cTn id="21" dur="1" fill="hold">
                                          <p:stCondLst>
                                            <p:cond delay="0"/>
                                          </p:stCondLst>
                                        </p:cTn>
                                        <p:tgtEl>
                                          <p:spTgt spid="138">
                                            <p:txEl>
                                              <p:pRg st="5" end="5"/>
                                            </p:txEl>
                                          </p:spTgt>
                                        </p:tgtEl>
                                        <p:attrNameLst>
                                          <p:attrName>style.visibility</p:attrName>
                                        </p:attrNameLst>
                                      </p:cBhvr>
                                      <p:to>
                                        <p:strVal val="visible"/>
                                      </p:to>
                                    </p:set>
                                    <p:animEffect transition="in" filter="fade">
                                      <p:cBhvr>
                                        <p:cTn id="22" dur="500"/>
                                        <p:tgtEl>
                                          <p:spTgt spid="138">
                                            <p:txEl>
                                              <p:pRg st="5" end="5"/>
                                            </p:txEl>
                                          </p:spTgt>
                                        </p:tgtEl>
                                      </p:cBhvr>
                                    </p:animEffect>
                                  </p:childTnLst>
                                </p:cTn>
                              </p:par>
                              <p:par>
                                <p:cTn id="23" presetID="10" presetClass="entr" presetSubtype="0" fill="hold" nodeType="withEffect">
                                  <p:stCondLst>
                                    <p:cond delay="2000"/>
                                  </p:stCondLst>
                                  <p:childTnLst>
                                    <p:set>
                                      <p:cBhvr>
                                        <p:cTn id="24" dur="1" fill="hold">
                                          <p:stCondLst>
                                            <p:cond delay="0"/>
                                          </p:stCondLst>
                                        </p:cTn>
                                        <p:tgtEl>
                                          <p:spTgt spid="138">
                                            <p:txEl>
                                              <p:pRg st="6" end="6"/>
                                            </p:txEl>
                                          </p:spTgt>
                                        </p:tgtEl>
                                        <p:attrNameLst>
                                          <p:attrName>style.visibility</p:attrName>
                                        </p:attrNameLst>
                                      </p:cBhvr>
                                      <p:to>
                                        <p:strVal val="visible"/>
                                      </p:to>
                                    </p:set>
                                    <p:animEffect transition="in" filter="fade">
                                      <p:cBhvr>
                                        <p:cTn id="25" dur="500"/>
                                        <p:tgtEl>
                                          <p:spTgt spid="13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395288" y="260350"/>
            <a:ext cx="8215312" cy="1285875"/>
          </a:xfrm>
          <a:prstGeom prst="rect">
            <a:avLst/>
          </a:prstGeom>
          <a:solidFill>
            <a:schemeClr val="accent5"/>
          </a:solidFill>
          <a:ln w="9525" cap="flat" cmpd="sng">
            <a:solidFill>
              <a:srgbClr val="0099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8000"/>
              </a:buClr>
              <a:buSzPts val="4400"/>
              <a:buFont typeface="Verdana"/>
              <a:buNone/>
            </a:pPr>
            <a:r>
              <a:rPr lang="en-AU">
                <a:solidFill>
                  <a:srgbClr val="008000"/>
                </a:solidFill>
                <a:latin typeface="Verdana"/>
                <a:ea typeface="Verdana"/>
                <a:cs typeface="Verdana"/>
                <a:sym typeface="Verdana"/>
              </a:rPr>
              <a:t>REFUELLING PRECAUTIONS</a:t>
            </a:r>
            <a:endParaRPr sz="3600">
              <a:solidFill>
                <a:srgbClr val="008000"/>
              </a:solidFill>
              <a:latin typeface="Verdana"/>
              <a:ea typeface="Verdana"/>
              <a:cs typeface="Verdana"/>
              <a:sym typeface="Verdana"/>
            </a:endParaRPr>
          </a:p>
        </p:txBody>
      </p:sp>
      <p:sp>
        <p:nvSpPr>
          <p:cNvPr id="144" name="Google Shape;144;p21"/>
          <p:cNvSpPr txBox="1">
            <a:spLocks noGrp="1"/>
          </p:cNvSpPr>
          <p:nvPr>
            <p:ph type="body" idx="1"/>
          </p:nvPr>
        </p:nvSpPr>
        <p:spPr>
          <a:xfrm>
            <a:off x="838200" y="1752600"/>
            <a:ext cx="7772400" cy="491648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0066"/>
              </a:buClr>
              <a:buSzPts val="2400"/>
              <a:buChar char="•"/>
            </a:pPr>
            <a:r>
              <a:rPr lang="en-AU" sz="2400">
                <a:solidFill>
                  <a:srgbClr val="990033"/>
                </a:solidFill>
                <a:latin typeface="Verdana"/>
                <a:ea typeface="Verdana"/>
                <a:cs typeface="Verdana"/>
                <a:sym typeface="Verdana"/>
              </a:rPr>
              <a:t>Maintain constant watch on fuel flow and monitor fill rate and tank level</a:t>
            </a:r>
            <a:endParaRPr/>
          </a:p>
          <a:p>
            <a:pPr marL="342900" lvl="0" indent="-342900" algn="l" rtl="0">
              <a:spcBef>
                <a:spcPts val="480"/>
              </a:spcBef>
              <a:spcAft>
                <a:spcPts val="0"/>
              </a:spcAft>
              <a:buClr>
                <a:srgbClr val="000066"/>
              </a:buClr>
              <a:buSzPts val="2400"/>
              <a:buChar char="•"/>
            </a:pPr>
            <a:r>
              <a:rPr lang="en-AU" sz="2400">
                <a:solidFill>
                  <a:srgbClr val="990033"/>
                </a:solidFill>
                <a:latin typeface="Verdana"/>
                <a:ea typeface="Verdana"/>
                <a:cs typeface="Verdana"/>
                <a:sym typeface="Verdana"/>
              </a:rPr>
              <a:t>Consider stability when filling wing tanks</a:t>
            </a:r>
            <a:endParaRPr/>
          </a:p>
          <a:p>
            <a:pPr marL="342900" lvl="0" indent="-342900" algn="l" rtl="0">
              <a:spcBef>
                <a:spcPts val="480"/>
              </a:spcBef>
              <a:spcAft>
                <a:spcPts val="0"/>
              </a:spcAft>
              <a:buClr>
                <a:srgbClr val="000066"/>
              </a:buClr>
              <a:buSzPts val="2400"/>
              <a:buChar char="•"/>
            </a:pPr>
            <a:r>
              <a:rPr lang="en-AU" sz="2400">
                <a:solidFill>
                  <a:srgbClr val="990033"/>
                </a:solidFill>
                <a:latin typeface="Verdana"/>
                <a:ea typeface="Verdana"/>
                <a:cs typeface="Verdana"/>
                <a:sym typeface="Verdana"/>
              </a:rPr>
              <a:t>Take fuel samples during filling process label and stow as part of fuel quality monitoring if quality looks poor stop refueling and investigate.</a:t>
            </a:r>
            <a:endParaRPr/>
          </a:p>
          <a:p>
            <a:pPr marL="342900" lvl="0" indent="-342900" algn="l" rtl="0">
              <a:spcBef>
                <a:spcPts val="480"/>
              </a:spcBef>
              <a:spcAft>
                <a:spcPts val="0"/>
              </a:spcAft>
              <a:buClr>
                <a:srgbClr val="000066"/>
              </a:buClr>
              <a:buSzPts val="2400"/>
              <a:buChar char="•"/>
            </a:pPr>
            <a:r>
              <a:rPr lang="en-AU" sz="2400">
                <a:solidFill>
                  <a:srgbClr val="990033"/>
                </a:solidFill>
                <a:latin typeface="Verdana"/>
                <a:ea typeface="Verdana"/>
                <a:cs typeface="Verdana"/>
                <a:sym typeface="Verdana"/>
              </a:rPr>
              <a:t>Slow fill rate as tanks approach max fill level</a:t>
            </a:r>
            <a:endParaRPr/>
          </a:p>
          <a:p>
            <a:pPr marL="342900" lvl="0" indent="-342900" algn="l" rtl="0">
              <a:spcBef>
                <a:spcPts val="480"/>
              </a:spcBef>
              <a:spcAft>
                <a:spcPts val="0"/>
              </a:spcAft>
              <a:buClr>
                <a:srgbClr val="000066"/>
              </a:buClr>
              <a:buSzPts val="2400"/>
              <a:buChar char="•"/>
            </a:pPr>
            <a:r>
              <a:rPr lang="en-AU" sz="2400">
                <a:solidFill>
                  <a:srgbClr val="990033"/>
                </a:solidFill>
                <a:latin typeface="Verdana"/>
                <a:ea typeface="Verdana"/>
                <a:cs typeface="Verdana"/>
                <a:sym typeface="Verdana"/>
              </a:rPr>
              <a:t>On completion of fuel bunkering drain hoses before disconnecting by walking the fuel out or blowing the hoses through</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144">
                                            <p:txEl>
                                              <p:pRg st="0" end="0"/>
                                            </p:txEl>
                                          </p:spTgt>
                                        </p:tgtEl>
                                        <p:attrNameLst>
                                          <p:attrName>style.visibility</p:attrName>
                                        </p:attrNameLst>
                                      </p:cBhvr>
                                      <p:to>
                                        <p:strVal val="visible"/>
                                      </p:to>
                                    </p:set>
                                    <p:animEffect transition="in" filter="fade">
                                      <p:cBhvr>
                                        <p:cTn id="7" dur="500"/>
                                        <p:tgtEl>
                                          <p:spTgt spid="144">
                                            <p:txEl>
                                              <p:pRg st="0" end="0"/>
                                            </p:txEl>
                                          </p:spTgt>
                                        </p:tgtEl>
                                      </p:cBhvr>
                                    </p:animEffect>
                                  </p:childTnLst>
                                </p:cTn>
                              </p:par>
                              <p:par>
                                <p:cTn id="8" presetID="10" presetClass="entr" presetSubtype="0" fill="hold" nodeType="withEffect">
                                  <p:stCondLst>
                                    <p:cond delay="2000"/>
                                  </p:stCondLst>
                                  <p:childTnLst>
                                    <p:set>
                                      <p:cBhvr>
                                        <p:cTn id="9" dur="1" fill="hold">
                                          <p:stCondLst>
                                            <p:cond delay="0"/>
                                          </p:stCondLst>
                                        </p:cTn>
                                        <p:tgtEl>
                                          <p:spTgt spid="144">
                                            <p:txEl>
                                              <p:pRg st="1" end="1"/>
                                            </p:txEl>
                                          </p:spTgt>
                                        </p:tgtEl>
                                        <p:attrNameLst>
                                          <p:attrName>style.visibility</p:attrName>
                                        </p:attrNameLst>
                                      </p:cBhvr>
                                      <p:to>
                                        <p:strVal val="visible"/>
                                      </p:to>
                                    </p:set>
                                    <p:animEffect transition="in" filter="fade">
                                      <p:cBhvr>
                                        <p:cTn id="10" dur="500"/>
                                        <p:tgtEl>
                                          <p:spTgt spid="144">
                                            <p:txEl>
                                              <p:pRg st="1" end="1"/>
                                            </p:txEl>
                                          </p:spTgt>
                                        </p:tgtEl>
                                      </p:cBhvr>
                                    </p:animEffect>
                                  </p:childTnLst>
                                </p:cTn>
                              </p:par>
                              <p:par>
                                <p:cTn id="11" presetID="10" presetClass="entr" presetSubtype="0" fill="hold" nodeType="withEffect">
                                  <p:stCondLst>
                                    <p:cond delay="2000"/>
                                  </p:stCondLst>
                                  <p:childTnLst>
                                    <p:set>
                                      <p:cBhvr>
                                        <p:cTn id="12" dur="1" fill="hold">
                                          <p:stCondLst>
                                            <p:cond delay="0"/>
                                          </p:stCondLst>
                                        </p:cTn>
                                        <p:tgtEl>
                                          <p:spTgt spid="144">
                                            <p:txEl>
                                              <p:pRg st="2" end="2"/>
                                            </p:txEl>
                                          </p:spTgt>
                                        </p:tgtEl>
                                        <p:attrNameLst>
                                          <p:attrName>style.visibility</p:attrName>
                                        </p:attrNameLst>
                                      </p:cBhvr>
                                      <p:to>
                                        <p:strVal val="visible"/>
                                      </p:to>
                                    </p:set>
                                    <p:animEffect transition="in" filter="fade">
                                      <p:cBhvr>
                                        <p:cTn id="13" dur="500"/>
                                        <p:tgtEl>
                                          <p:spTgt spid="144">
                                            <p:txEl>
                                              <p:pRg st="2" end="2"/>
                                            </p:txEl>
                                          </p:spTgt>
                                        </p:tgtEl>
                                      </p:cBhvr>
                                    </p:animEffect>
                                  </p:childTnLst>
                                </p:cTn>
                              </p:par>
                              <p:par>
                                <p:cTn id="14" presetID="10" presetClass="entr" presetSubtype="0" fill="hold" nodeType="withEffect">
                                  <p:stCondLst>
                                    <p:cond delay="2000"/>
                                  </p:stCondLst>
                                  <p:childTnLst>
                                    <p:set>
                                      <p:cBhvr>
                                        <p:cTn id="15" dur="1" fill="hold">
                                          <p:stCondLst>
                                            <p:cond delay="0"/>
                                          </p:stCondLst>
                                        </p:cTn>
                                        <p:tgtEl>
                                          <p:spTgt spid="144">
                                            <p:txEl>
                                              <p:pRg st="3" end="3"/>
                                            </p:txEl>
                                          </p:spTgt>
                                        </p:tgtEl>
                                        <p:attrNameLst>
                                          <p:attrName>style.visibility</p:attrName>
                                        </p:attrNameLst>
                                      </p:cBhvr>
                                      <p:to>
                                        <p:strVal val="visible"/>
                                      </p:to>
                                    </p:set>
                                    <p:animEffect transition="in" filter="fade">
                                      <p:cBhvr>
                                        <p:cTn id="16" dur="500"/>
                                        <p:tgtEl>
                                          <p:spTgt spid="144">
                                            <p:txEl>
                                              <p:pRg st="3" end="3"/>
                                            </p:txEl>
                                          </p:spTgt>
                                        </p:tgtEl>
                                      </p:cBhvr>
                                    </p:animEffect>
                                  </p:childTnLst>
                                </p:cTn>
                              </p:par>
                              <p:par>
                                <p:cTn id="17" presetID="10" presetClass="entr" presetSubtype="0" fill="hold" nodeType="withEffect">
                                  <p:stCondLst>
                                    <p:cond delay="2000"/>
                                  </p:stCondLst>
                                  <p:childTnLst>
                                    <p:set>
                                      <p:cBhvr>
                                        <p:cTn id="18" dur="1" fill="hold">
                                          <p:stCondLst>
                                            <p:cond delay="0"/>
                                          </p:stCondLst>
                                        </p:cTn>
                                        <p:tgtEl>
                                          <p:spTgt spid="144">
                                            <p:txEl>
                                              <p:pRg st="4" end="4"/>
                                            </p:txEl>
                                          </p:spTgt>
                                        </p:tgtEl>
                                        <p:attrNameLst>
                                          <p:attrName>style.visibility</p:attrName>
                                        </p:attrNameLst>
                                      </p:cBhvr>
                                      <p:to>
                                        <p:strVal val="visible"/>
                                      </p:to>
                                    </p:set>
                                    <p:animEffect transition="in" filter="fade">
                                      <p:cBhvr>
                                        <p:cTn id="19" dur="500"/>
                                        <p:tgtEl>
                                          <p:spTgt spid="1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395288" y="260350"/>
            <a:ext cx="8215312" cy="1285875"/>
          </a:xfrm>
          <a:prstGeom prst="rect">
            <a:avLst/>
          </a:prstGeom>
          <a:solidFill>
            <a:schemeClr val="accent5"/>
          </a:solidFill>
          <a:ln w="9525" cap="flat" cmpd="sng">
            <a:solidFill>
              <a:srgbClr val="0099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8000"/>
              </a:buClr>
              <a:buSzPts val="4400"/>
              <a:buFont typeface="Verdana"/>
              <a:buNone/>
            </a:pPr>
            <a:r>
              <a:rPr lang="en-AU">
                <a:solidFill>
                  <a:srgbClr val="008000"/>
                </a:solidFill>
                <a:latin typeface="Verdana"/>
                <a:ea typeface="Verdana"/>
                <a:cs typeface="Verdana"/>
                <a:sym typeface="Verdana"/>
              </a:rPr>
              <a:t>REFUELLING PRECAUTIONS</a:t>
            </a:r>
            <a:endParaRPr sz="3600">
              <a:solidFill>
                <a:srgbClr val="008000"/>
              </a:solidFill>
              <a:latin typeface="Verdana"/>
              <a:ea typeface="Verdana"/>
              <a:cs typeface="Verdana"/>
              <a:sym typeface="Verdana"/>
            </a:endParaRPr>
          </a:p>
        </p:txBody>
      </p:sp>
      <p:sp>
        <p:nvSpPr>
          <p:cNvPr id="150" name="Google Shape;150;p22"/>
          <p:cNvSpPr txBox="1">
            <a:spLocks noGrp="1"/>
          </p:cNvSpPr>
          <p:nvPr>
            <p:ph type="body" idx="1"/>
          </p:nvPr>
        </p:nvSpPr>
        <p:spPr>
          <a:xfrm>
            <a:off x="838200" y="1752600"/>
            <a:ext cx="7772400" cy="491648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0066"/>
              </a:buClr>
              <a:buSzPts val="2400"/>
              <a:buChar char="•"/>
            </a:pPr>
            <a:r>
              <a:rPr lang="en-AU" sz="2400">
                <a:solidFill>
                  <a:srgbClr val="990033"/>
                </a:solidFill>
                <a:latin typeface="Verdana"/>
                <a:ea typeface="Verdana"/>
                <a:cs typeface="Verdana"/>
                <a:sym typeface="Verdana"/>
              </a:rPr>
              <a:t>Cap off and remove hoses from vessel or if vessels hoses stow them away.</a:t>
            </a:r>
            <a:endParaRPr/>
          </a:p>
          <a:p>
            <a:pPr marL="342900" lvl="0" indent="-342900" algn="l" rtl="0">
              <a:spcBef>
                <a:spcPts val="480"/>
              </a:spcBef>
              <a:spcAft>
                <a:spcPts val="0"/>
              </a:spcAft>
              <a:buClr>
                <a:srgbClr val="000066"/>
              </a:buClr>
              <a:buSzPts val="2400"/>
              <a:buChar char="•"/>
            </a:pPr>
            <a:r>
              <a:rPr lang="en-AU" sz="2400">
                <a:solidFill>
                  <a:srgbClr val="990033"/>
                </a:solidFill>
                <a:latin typeface="Verdana"/>
                <a:ea typeface="Verdana"/>
                <a:cs typeface="Verdana"/>
                <a:sym typeface="Verdana"/>
              </a:rPr>
              <a:t>Obtain bunker receipt for records</a:t>
            </a:r>
            <a:endParaRPr/>
          </a:p>
          <a:p>
            <a:pPr marL="342900" lvl="0" indent="-342900" algn="l" rtl="0">
              <a:spcBef>
                <a:spcPts val="480"/>
              </a:spcBef>
              <a:spcAft>
                <a:spcPts val="0"/>
              </a:spcAft>
              <a:buClr>
                <a:srgbClr val="000066"/>
              </a:buClr>
              <a:buSzPts val="2400"/>
              <a:buChar char="•"/>
            </a:pPr>
            <a:r>
              <a:rPr lang="en-AU" sz="2400">
                <a:solidFill>
                  <a:srgbClr val="990033"/>
                </a:solidFill>
                <a:latin typeface="Verdana"/>
                <a:ea typeface="Verdana"/>
                <a:cs typeface="Verdana"/>
                <a:sym typeface="Verdana"/>
              </a:rPr>
              <a:t>Obtain fuel sulpher report and analysis for records  </a:t>
            </a:r>
            <a:endParaRPr/>
          </a:p>
          <a:p>
            <a:pPr marL="342900" lvl="0" indent="-342900" algn="l" rtl="0">
              <a:spcBef>
                <a:spcPts val="480"/>
              </a:spcBef>
              <a:spcAft>
                <a:spcPts val="0"/>
              </a:spcAft>
              <a:buClr>
                <a:srgbClr val="000066"/>
              </a:buClr>
              <a:buSzPts val="2400"/>
              <a:buChar char="•"/>
            </a:pPr>
            <a:r>
              <a:rPr lang="en-AU" sz="2400">
                <a:solidFill>
                  <a:srgbClr val="990033"/>
                </a:solidFill>
                <a:latin typeface="Verdana"/>
                <a:ea typeface="Verdana"/>
                <a:cs typeface="Verdana"/>
                <a:sym typeface="Verdana"/>
              </a:rPr>
              <a:t>Enter refueling amount in ships log</a:t>
            </a:r>
            <a:endParaRPr/>
          </a:p>
          <a:p>
            <a:pPr marL="342900" lvl="0" indent="-342900" algn="l" rtl="0">
              <a:spcBef>
                <a:spcPts val="480"/>
              </a:spcBef>
              <a:spcAft>
                <a:spcPts val="0"/>
              </a:spcAft>
              <a:buClr>
                <a:srgbClr val="000066"/>
              </a:buClr>
              <a:buSzPts val="2400"/>
              <a:buChar char="•"/>
            </a:pPr>
            <a:r>
              <a:rPr lang="en-AU" sz="2400">
                <a:solidFill>
                  <a:srgbClr val="990033"/>
                </a:solidFill>
                <a:latin typeface="Verdana"/>
                <a:ea typeface="Verdana"/>
                <a:cs typeface="Verdana"/>
                <a:sym typeface="Verdana"/>
              </a:rPr>
              <a:t>Make up oil record book</a:t>
            </a:r>
            <a:endParaRPr/>
          </a:p>
          <a:p>
            <a:pPr marL="342900" lvl="0" indent="-342900" algn="l" rtl="0">
              <a:spcBef>
                <a:spcPts val="480"/>
              </a:spcBef>
              <a:spcAft>
                <a:spcPts val="0"/>
              </a:spcAft>
              <a:buClr>
                <a:srgbClr val="000066"/>
              </a:buClr>
              <a:buSzPts val="2400"/>
              <a:buChar char="•"/>
            </a:pPr>
            <a:r>
              <a:rPr lang="en-AU" sz="2400">
                <a:solidFill>
                  <a:srgbClr val="990033"/>
                </a:solidFill>
                <a:latin typeface="Verdana"/>
                <a:ea typeface="Verdana"/>
                <a:cs typeface="Verdana"/>
                <a:sym typeface="Verdana"/>
              </a:rPr>
              <a:t>Close of refueling check lists and file away</a:t>
            </a:r>
            <a:endParaRPr/>
          </a:p>
          <a:p>
            <a:pPr marL="342900" lvl="0" indent="-342900" algn="l" rtl="0">
              <a:spcBef>
                <a:spcPts val="480"/>
              </a:spcBef>
              <a:spcAft>
                <a:spcPts val="0"/>
              </a:spcAft>
              <a:buClr>
                <a:srgbClr val="000066"/>
              </a:buClr>
              <a:buSzPts val="2400"/>
              <a:buChar char="•"/>
            </a:pPr>
            <a:r>
              <a:rPr lang="en-AU" sz="2400">
                <a:solidFill>
                  <a:srgbClr val="990033"/>
                </a:solidFill>
                <a:latin typeface="Verdana"/>
                <a:ea typeface="Verdana"/>
                <a:cs typeface="Verdana"/>
                <a:sym typeface="Verdana"/>
              </a:rPr>
              <a:t>Ventilate vessel before startup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150">
                                            <p:txEl>
                                              <p:pRg st="0" end="0"/>
                                            </p:txEl>
                                          </p:spTgt>
                                        </p:tgtEl>
                                        <p:attrNameLst>
                                          <p:attrName>style.visibility</p:attrName>
                                        </p:attrNameLst>
                                      </p:cBhvr>
                                      <p:to>
                                        <p:strVal val="visible"/>
                                      </p:to>
                                    </p:set>
                                    <p:animEffect transition="in" filter="fade">
                                      <p:cBhvr>
                                        <p:cTn id="7" dur="500"/>
                                        <p:tgtEl>
                                          <p:spTgt spid="150">
                                            <p:txEl>
                                              <p:pRg st="0" end="0"/>
                                            </p:txEl>
                                          </p:spTgt>
                                        </p:tgtEl>
                                      </p:cBhvr>
                                    </p:animEffect>
                                  </p:childTnLst>
                                </p:cTn>
                              </p:par>
                              <p:par>
                                <p:cTn id="8" presetID="10" presetClass="entr" presetSubtype="0" fill="hold" nodeType="withEffect">
                                  <p:stCondLst>
                                    <p:cond delay="2000"/>
                                  </p:stCondLst>
                                  <p:childTnLst>
                                    <p:set>
                                      <p:cBhvr>
                                        <p:cTn id="9" dur="1" fill="hold">
                                          <p:stCondLst>
                                            <p:cond delay="0"/>
                                          </p:stCondLst>
                                        </p:cTn>
                                        <p:tgtEl>
                                          <p:spTgt spid="150">
                                            <p:txEl>
                                              <p:pRg st="1" end="1"/>
                                            </p:txEl>
                                          </p:spTgt>
                                        </p:tgtEl>
                                        <p:attrNameLst>
                                          <p:attrName>style.visibility</p:attrName>
                                        </p:attrNameLst>
                                      </p:cBhvr>
                                      <p:to>
                                        <p:strVal val="visible"/>
                                      </p:to>
                                    </p:set>
                                    <p:animEffect transition="in" filter="fade">
                                      <p:cBhvr>
                                        <p:cTn id="10" dur="500"/>
                                        <p:tgtEl>
                                          <p:spTgt spid="150">
                                            <p:txEl>
                                              <p:pRg st="1" end="1"/>
                                            </p:txEl>
                                          </p:spTgt>
                                        </p:tgtEl>
                                      </p:cBhvr>
                                    </p:animEffect>
                                  </p:childTnLst>
                                </p:cTn>
                              </p:par>
                              <p:par>
                                <p:cTn id="11" presetID="10" presetClass="entr" presetSubtype="0" fill="hold" nodeType="withEffect">
                                  <p:stCondLst>
                                    <p:cond delay="2000"/>
                                  </p:stCondLst>
                                  <p:childTnLst>
                                    <p:set>
                                      <p:cBhvr>
                                        <p:cTn id="12" dur="1" fill="hold">
                                          <p:stCondLst>
                                            <p:cond delay="0"/>
                                          </p:stCondLst>
                                        </p:cTn>
                                        <p:tgtEl>
                                          <p:spTgt spid="150">
                                            <p:txEl>
                                              <p:pRg st="2" end="2"/>
                                            </p:txEl>
                                          </p:spTgt>
                                        </p:tgtEl>
                                        <p:attrNameLst>
                                          <p:attrName>style.visibility</p:attrName>
                                        </p:attrNameLst>
                                      </p:cBhvr>
                                      <p:to>
                                        <p:strVal val="visible"/>
                                      </p:to>
                                    </p:set>
                                    <p:animEffect transition="in" filter="fade">
                                      <p:cBhvr>
                                        <p:cTn id="13" dur="500"/>
                                        <p:tgtEl>
                                          <p:spTgt spid="150">
                                            <p:txEl>
                                              <p:pRg st="2" end="2"/>
                                            </p:txEl>
                                          </p:spTgt>
                                        </p:tgtEl>
                                      </p:cBhvr>
                                    </p:animEffect>
                                  </p:childTnLst>
                                </p:cTn>
                              </p:par>
                              <p:par>
                                <p:cTn id="14" presetID="10" presetClass="entr" presetSubtype="0" fill="hold" nodeType="withEffect">
                                  <p:stCondLst>
                                    <p:cond delay="2000"/>
                                  </p:stCondLst>
                                  <p:childTnLst>
                                    <p:set>
                                      <p:cBhvr>
                                        <p:cTn id="15" dur="1" fill="hold">
                                          <p:stCondLst>
                                            <p:cond delay="0"/>
                                          </p:stCondLst>
                                        </p:cTn>
                                        <p:tgtEl>
                                          <p:spTgt spid="150">
                                            <p:txEl>
                                              <p:pRg st="3" end="3"/>
                                            </p:txEl>
                                          </p:spTgt>
                                        </p:tgtEl>
                                        <p:attrNameLst>
                                          <p:attrName>style.visibility</p:attrName>
                                        </p:attrNameLst>
                                      </p:cBhvr>
                                      <p:to>
                                        <p:strVal val="visible"/>
                                      </p:to>
                                    </p:set>
                                    <p:animEffect transition="in" filter="fade">
                                      <p:cBhvr>
                                        <p:cTn id="16" dur="500"/>
                                        <p:tgtEl>
                                          <p:spTgt spid="150">
                                            <p:txEl>
                                              <p:pRg st="3" end="3"/>
                                            </p:txEl>
                                          </p:spTgt>
                                        </p:tgtEl>
                                      </p:cBhvr>
                                    </p:animEffect>
                                  </p:childTnLst>
                                </p:cTn>
                              </p:par>
                              <p:par>
                                <p:cTn id="17" presetID="10" presetClass="entr" presetSubtype="0" fill="hold" nodeType="withEffect">
                                  <p:stCondLst>
                                    <p:cond delay="2000"/>
                                  </p:stCondLst>
                                  <p:childTnLst>
                                    <p:set>
                                      <p:cBhvr>
                                        <p:cTn id="18" dur="1" fill="hold">
                                          <p:stCondLst>
                                            <p:cond delay="0"/>
                                          </p:stCondLst>
                                        </p:cTn>
                                        <p:tgtEl>
                                          <p:spTgt spid="150">
                                            <p:txEl>
                                              <p:pRg st="4" end="4"/>
                                            </p:txEl>
                                          </p:spTgt>
                                        </p:tgtEl>
                                        <p:attrNameLst>
                                          <p:attrName>style.visibility</p:attrName>
                                        </p:attrNameLst>
                                      </p:cBhvr>
                                      <p:to>
                                        <p:strVal val="visible"/>
                                      </p:to>
                                    </p:set>
                                    <p:animEffect transition="in" filter="fade">
                                      <p:cBhvr>
                                        <p:cTn id="19" dur="500"/>
                                        <p:tgtEl>
                                          <p:spTgt spid="150">
                                            <p:txEl>
                                              <p:pRg st="4" end="4"/>
                                            </p:txEl>
                                          </p:spTgt>
                                        </p:tgtEl>
                                      </p:cBhvr>
                                    </p:animEffect>
                                  </p:childTnLst>
                                </p:cTn>
                              </p:par>
                              <p:par>
                                <p:cTn id="20" presetID="10" presetClass="entr" presetSubtype="0" fill="hold" nodeType="withEffect">
                                  <p:stCondLst>
                                    <p:cond delay="2000"/>
                                  </p:stCondLst>
                                  <p:childTnLst>
                                    <p:set>
                                      <p:cBhvr>
                                        <p:cTn id="21" dur="1" fill="hold">
                                          <p:stCondLst>
                                            <p:cond delay="0"/>
                                          </p:stCondLst>
                                        </p:cTn>
                                        <p:tgtEl>
                                          <p:spTgt spid="150">
                                            <p:txEl>
                                              <p:pRg st="5" end="5"/>
                                            </p:txEl>
                                          </p:spTgt>
                                        </p:tgtEl>
                                        <p:attrNameLst>
                                          <p:attrName>style.visibility</p:attrName>
                                        </p:attrNameLst>
                                      </p:cBhvr>
                                      <p:to>
                                        <p:strVal val="visible"/>
                                      </p:to>
                                    </p:set>
                                    <p:animEffect transition="in" filter="fade">
                                      <p:cBhvr>
                                        <p:cTn id="22" dur="500"/>
                                        <p:tgtEl>
                                          <p:spTgt spid="150">
                                            <p:txEl>
                                              <p:pRg st="5" end="5"/>
                                            </p:txEl>
                                          </p:spTgt>
                                        </p:tgtEl>
                                      </p:cBhvr>
                                    </p:animEffect>
                                  </p:childTnLst>
                                </p:cTn>
                              </p:par>
                              <p:par>
                                <p:cTn id="23" presetID="10" presetClass="entr" presetSubtype="0" fill="hold" nodeType="withEffect">
                                  <p:stCondLst>
                                    <p:cond delay="2000"/>
                                  </p:stCondLst>
                                  <p:childTnLst>
                                    <p:set>
                                      <p:cBhvr>
                                        <p:cTn id="24" dur="1" fill="hold">
                                          <p:stCondLst>
                                            <p:cond delay="0"/>
                                          </p:stCondLst>
                                        </p:cTn>
                                        <p:tgtEl>
                                          <p:spTgt spid="150">
                                            <p:txEl>
                                              <p:pRg st="6" end="6"/>
                                            </p:txEl>
                                          </p:spTgt>
                                        </p:tgtEl>
                                        <p:attrNameLst>
                                          <p:attrName>style.visibility</p:attrName>
                                        </p:attrNameLst>
                                      </p:cBhvr>
                                      <p:to>
                                        <p:strVal val="visible"/>
                                      </p:to>
                                    </p:set>
                                    <p:animEffect transition="in" filter="fade">
                                      <p:cBhvr>
                                        <p:cTn id="25" dur="500"/>
                                        <p:tgtEl>
                                          <p:spTgt spid="1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AU" b="1"/>
              <a:t>Refuelling Emergency's</a:t>
            </a:r>
            <a:endParaRPr/>
          </a:p>
        </p:txBody>
      </p:sp>
      <p:sp>
        <p:nvSpPr>
          <p:cNvPr id="156" name="Google Shape;156;p23"/>
          <p:cNvSpPr txBox="1">
            <a:spLocks noGrp="1"/>
          </p:cNvSpPr>
          <p:nvPr>
            <p:ph type="body" idx="1"/>
          </p:nvPr>
        </p:nvSpPr>
        <p:spPr>
          <a:xfrm>
            <a:off x="457200" y="1340768"/>
            <a:ext cx="8229600" cy="525658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960"/>
              <a:buChar char="•"/>
            </a:pPr>
            <a:r>
              <a:rPr lang="en-AU" sz="2960"/>
              <a:t>Broken mooring lines allowing vessel to swing out. Stop flow and resecure vessel, check all hose connections before recommencing bunkering</a:t>
            </a:r>
            <a:endParaRPr/>
          </a:p>
          <a:p>
            <a:pPr marL="342900" lvl="0" indent="-342900" algn="l" rtl="0">
              <a:spcBef>
                <a:spcPts val="592"/>
              </a:spcBef>
              <a:spcAft>
                <a:spcPts val="0"/>
              </a:spcAft>
              <a:buClr>
                <a:schemeClr val="dk1"/>
              </a:buClr>
              <a:buSzPts val="2960"/>
              <a:buChar char="•"/>
            </a:pPr>
            <a:r>
              <a:rPr lang="en-AU" sz="2960"/>
              <a:t>Hose leaks, stop the flow and fix or replace hose.</a:t>
            </a:r>
            <a:endParaRPr/>
          </a:p>
          <a:p>
            <a:pPr marL="342900" lvl="0" indent="-342900" algn="l" rtl="0">
              <a:spcBef>
                <a:spcPts val="592"/>
              </a:spcBef>
              <a:spcAft>
                <a:spcPts val="0"/>
              </a:spcAft>
              <a:buClr>
                <a:schemeClr val="dk1"/>
              </a:buClr>
              <a:buSzPts val="2960"/>
              <a:buChar char="•"/>
            </a:pPr>
            <a:r>
              <a:rPr lang="en-AU" sz="2960"/>
              <a:t>Fire and explosions, raise the alarm and stop the flow, check for casualties, inform authorities, fire control, remove hoses from deck if possible, prepare to abandon ship if you lose control, possibility of fire spreading from ship, radio for assistance urgently.</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1495</TotalTime>
  <Words>3040</Words>
  <Application>Microsoft Office PowerPoint</Application>
  <PresentationFormat>On-screen Show (4:3)</PresentationFormat>
  <Paragraphs>346</Paragraphs>
  <Slides>53</Slides>
  <Notes>53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Jacques Francois Shadow</vt:lpstr>
      <vt:lpstr>Arial</vt:lpstr>
      <vt:lpstr>Verdana</vt:lpstr>
      <vt:lpstr>Arial Black</vt:lpstr>
      <vt:lpstr>Calibri</vt:lpstr>
      <vt:lpstr>Helvetica Neue</vt:lpstr>
      <vt:lpstr>Office Theme</vt:lpstr>
      <vt:lpstr>MARC 040 Manage Fuel Systems</vt:lpstr>
      <vt:lpstr>Introduction</vt:lpstr>
      <vt:lpstr>REFUELLING PRECAUTIONS</vt:lpstr>
      <vt:lpstr>REFUELLING PLANNING</vt:lpstr>
      <vt:lpstr>REFUELLING PREPERATION</vt:lpstr>
      <vt:lpstr>REFUELLING PRECAUTIONS</vt:lpstr>
      <vt:lpstr>REFUELLING PRECAUTIONS</vt:lpstr>
      <vt:lpstr>REFUELLING PRECAUTIONS</vt:lpstr>
      <vt:lpstr>Refuelling Emergency's</vt:lpstr>
      <vt:lpstr>Refuelling Emergency's</vt:lpstr>
      <vt:lpstr>Legislation Fuel Tanks Requirements</vt:lpstr>
      <vt:lpstr>PowerPoint Presentation</vt:lpstr>
      <vt:lpstr>PowerPoint Presentation</vt:lpstr>
      <vt:lpstr>PowerPoint Presentation</vt:lpstr>
      <vt:lpstr>PowerPoint Presentation</vt:lpstr>
      <vt:lpstr>Legislation Fuel Tanks Requirements</vt:lpstr>
      <vt:lpstr>FUEL SYSTEM Typical Layout</vt:lpstr>
      <vt:lpstr>Typical Diesel Fuel System</vt:lpstr>
      <vt:lpstr>TANK ARRANGEMENTS</vt:lpstr>
      <vt:lpstr>PowerPoint Presentation</vt:lpstr>
      <vt:lpstr>Filling sounding venting</vt:lpstr>
      <vt:lpstr>POLLUTION</vt:lpstr>
      <vt:lpstr>POLLUTION</vt:lpstr>
      <vt:lpstr>MARINE POLLUTION RECORDS</vt:lpstr>
      <vt:lpstr>Pollution Reporting</vt:lpstr>
      <vt:lpstr>MARINE POLLUTION</vt:lpstr>
      <vt:lpstr>Marine Engineering Calculations</vt:lpstr>
      <vt:lpstr>Legislation </vt:lpstr>
      <vt:lpstr>Legislation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Summary we Have looked 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 040 Manage Fuel Systems</dc:title>
  <dc:creator>Melanie</dc:creator>
  <cp:lastModifiedBy>Kelly Harvie</cp:lastModifiedBy>
  <cp:revision>6</cp:revision>
  <dcterms:modified xsi:type="dcterms:W3CDTF">2020-07-26T23:25:16Z</dcterms:modified>
</cp:coreProperties>
</file>